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5143500" cx="9144000"/>
  <p:notesSz cx="6858000" cy="9144000"/>
  <p:embeddedFontLst>
    <p:embeddedFont>
      <p:font typeface="Raleway"/>
      <p:regular r:id="rId54"/>
      <p:bold r:id="rId55"/>
      <p:italic r:id="rId56"/>
      <p:boldItalic r:id="rId57"/>
    </p:embeddedFont>
    <p:embeddedFont>
      <p:font typeface="Source Sans Pro"/>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1" Type="http://schemas.openxmlformats.org/officeDocument/2006/relationships/font" Target="fonts/SourceSansPro-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SourceSansPro-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Raleway-bold.fntdata"/><Relationship Id="rId10" Type="http://schemas.openxmlformats.org/officeDocument/2006/relationships/slide" Target="slides/slide5.xml"/><Relationship Id="rId54" Type="http://schemas.openxmlformats.org/officeDocument/2006/relationships/font" Target="fonts/Raleway-regular.fntdata"/><Relationship Id="rId13" Type="http://schemas.openxmlformats.org/officeDocument/2006/relationships/slide" Target="slides/slide8.xml"/><Relationship Id="rId57" Type="http://schemas.openxmlformats.org/officeDocument/2006/relationships/font" Target="fonts/Raleway-boldItalic.fntdata"/><Relationship Id="rId12" Type="http://schemas.openxmlformats.org/officeDocument/2006/relationships/slide" Target="slides/slide7.xml"/><Relationship Id="rId56" Type="http://schemas.openxmlformats.org/officeDocument/2006/relationships/font" Target="fonts/Raleway-italic.fntdata"/><Relationship Id="rId15" Type="http://schemas.openxmlformats.org/officeDocument/2006/relationships/slide" Target="slides/slide10.xml"/><Relationship Id="rId59" Type="http://schemas.openxmlformats.org/officeDocument/2006/relationships/font" Target="fonts/SourceSansPro-bold.fntdata"/><Relationship Id="rId14" Type="http://schemas.openxmlformats.org/officeDocument/2006/relationships/slide" Target="slides/slide9.xml"/><Relationship Id="rId58" Type="http://schemas.openxmlformats.org/officeDocument/2006/relationships/font" Target="fonts/SourceSansPro-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bad3f3e282_0_9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bad3f3e282_0_9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bad3f3e282_0_9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bad3f3e282_0_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bad3f3e282_0_9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bad3f3e282_0_9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bad3f3e282_0_10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bad3f3e282_0_10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bad3f3e282_0_10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bad3f3e282_0_10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bad3f3e282_0_9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bad3f3e282_0_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bad3f3e282_0_9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bad3f3e282_0_9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bad3f3e282_0_10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bad3f3e282_0_10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bad3f3e282_0_10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bad3f3e282_0_10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bad3f3e282_0_9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bad3f3e282_0_9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bad3f3e282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bad3f3e282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bad3f3e282_0_10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bad3f3e282_0_1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bad3f3e282_0_10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bad3f3e282_0_10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bad3f3e282_0_10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bad3f3e282_0_10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bad3f3e282_0_10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bad3f3e282_0_10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bad3f3e282_0_10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bad3f3e282_0_10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bad3f3e282_0_10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bad3f3e282_0_10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bad3f3e282_0_10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bad3f3e282_0_10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bad3f3e282_0_10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bad3f3e282_0_10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bad3f3e282_0_10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bad3f3e282_0_10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bad3f3e282_0_10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bad3f3e282_0_10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bad3f3e282_0_9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bad3f3e282_0_9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Obama, Churchill, Winfrey, Kennedy, Thatcher, King, Socrates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bad3f3e282_0_10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bad3f3e282_0_10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bad3f3e282_0_10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bad3f3e282_0_10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bad3f3e282_0_1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bad3f3e282_0_1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bad3f3e282_0_8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bad3f3e282_0_8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bad3f3e282_0_1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bad3f3e282_0_1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bad3f3e282_0_8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bad3f3e282_0_8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bad3f3e282_0_1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bad3f3e282_0_1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bad3f3e282_0_8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bad3f3e282_0_8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bad3f3e282_0_1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bad3f3e282_0_1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bad3f3e282_0_8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bad3f3e282_0_8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bad3f3e282_0_9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bad3f3e282_0_9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bad3f3e282_0_1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bad3f3e282_0_1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bad3f3e282_0_8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bad3f3e282_0_8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bad3f3e282_0_1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bad3f3e282_0_1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bad3f3e282_0_1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bad3f3e282_0_1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bad3f3e282_0_1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bad3f3e282_0_1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bad3f3e282_0_1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bad3f3e282_0_1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bad3f3e282_0_1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bad3f3e282_0_1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bad3f3e282_0_1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bad3f3e282_0_1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bad3f3e282_0_1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bad3f3e282_0_1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bad3f3e282_0_9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bad3f3e282_0_9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bad3f3e282_0_1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bad3f3e282_0_1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bad3f3e282_0_9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bad3f3e282_0_9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bad3f3e282_0_9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bad3f3e282_0_9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bad3f3e282_0_9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bad3f3e282_0_9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485875" y="264475"/>
            <a:ext cx="8183700" cy="14736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2" name="Google Shape;12;p2"/>
          <p:cNvSpPr txBox="1"/>
          <p:nvPr>
            <p:ph idx="1" type="subTitle"/>
          </p:nvPr>
        </p:nvSpPr>
        <p:spPr>
          <a:xfrm>
            <a:off x="485875" y="1738075"/>
            <a:ext cx="8183700" cy="861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1"/>
          <p:cNvSpPr txBox="1"/>
          <p:nvPr>
            <p:ph hasCustomPrompt="1" type="title"/>
          </p:nvPr>
        </p:nvSpPr>
        <p:spPr>
          <a:xfrm>
            <a:off x="311700" y="743001"/>
            <a:ext cx="8520600" cy="200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p:nvPr>
            <p:ph idx="1" type="body"/>
          </p:nvPr>
        </p:nvSpPr>
        <p:spPr>
          <a:xfrm>
            <a:off x="311700" y="2845182"/>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0"/>
              </a:spcBef>
              <a:spcAft>
                <a:spcPts val="0"/>
              </a:spcAft>
              <a:buClr>
                <a:schemeClr val="lt1"/>
              </a:buClr>
              <a:buSzPts val="1400"/>
              <a:buChar char="○"/>
              <a:defRPr>
                <a:solidFill>
                  <a:schemeClr val="lt1"/>
                </a:solidFill>
              </a:defRPr>
            </a:lvl2pPr>
            <a:lvl3pPr indent="-317500" lvl="2" marL="1371600" algn="ctr">
              <a:spcBef>
                <a:spcPts val="0"/>
              </a:spcBef>
              <a:spcAft>
                <a:spcPts val="0"/>
              </a:spcAft>
              <a:buClr>
                <a:schemeClr val="lt1"/>
              </a:buClr>
              <a:buSzPts val="1400"/>
              <a:buChar char="■"/>
              <a:defRPr>
                <a:solidFill>
                  <a:schemeClr val="lt1"/>
                </a:solidFill>
              </a:defRPr>
            </a:lvl3pPr>
            <a:lvl4pPr indent="-317500" lvl="3" marL="1828800" algn="ctr">
              <a:spcBef>
                <a:spcPts val="0"/>
              </a:spcBef>
              <a:spcAft>
                <a:spcPts val="0"/>
              </a:spcAft>
              <a:buClr>
                <a:schemeClr val="lt1"/>
              </a:buClr>
              <a:buSzPts val="1400"/>
              <a:buChar char="●"/>
              <a:defRPr>
                <a:solidFill>
                  <a:schemeClr val="lt1"/>
                </a:solidFill>
              </a:defRPr>
            </a:lvl4pPr>
            <a:lvl5pPr indent="-317500" lvl="4" marL="2286000" algn="ctr">
              <a:spcBef>
                <a:spcPts val="0"/>
              </a:spcBef>
              <a:spcAft>
                <a:spcPts val="0"/>
              </a:spcAft>
              <a:buClr>
                <a:schemeClr val="lt1"/>
              </a:buClr>
              <a:buSzPts val="1400"/>
              <a:buChar char="○"/>
              <a:defRPr>
                <a:solidFill>
                  <a:schemeClr val="lt1"/>
                </a:solidFill>
              </a:defRPr>
            </a:lvl5pPr>
            <a:lvl6pPr indent="-317500" lvl="5" marL="2743200" algn="ctr">
              <a:spcBef>
                <a:spcPts val="0"/>
              </a:spcBef>
              <a:spcAft>
                <a:spcPts val="0"/>
              </a:spcAft>
              <a:buClr>
                <a:schemeClr val="lt1"/>
              </a:buClr>
              <a:buSzPts val="1400"/>
              <a:buChar char="■"/>
              <a:defRPr>
                <a:solidFill>
                  <a:schemeClr val="lt1"/>
                </a:solidFill>
              </a:defRPr>
            </a:lvl6pPr>
            <a:lvl7pPr indent="-317500" lvl="6" marL="3200400" algn="ctr">
              <a:spcBef>
                <a:spcPts val="0"/>
              </a:spcBef>
              <a:spcAft>
                <a:spcPts val="0"/>
              </a:spcAft>
              <a:buClr>
                <a:schemeClr val="lt1"/>
              </a:buClr>
              <a:buSzPts val="1400"/>
              <a:buChar char="●"/>
              <a:defRPr>
                <a:solidFill>
                  <a:schemeClr val="lt1"/>
                </a:solidFill>
              </a:defRPr>
            </a:lvl7pPr>
            <a:lvl8pPr indent="-317500" lvl="7" marL="3657600" algn="ctr">
              <a:spcBef>
                <a:spcPts val="0"/>
              </a:spcBef>
              <a:spcAft>
                <a:spcPts val="0"/>
              </a:spcAft>
              <a:buClr>
                <a:schemeClr val="lt1"/>
              </a:buClr>
              <a:buSzPts val="1400"/>
              <a:buChar char="○"/>
              <a:defRPr>
                <a:solidFill>
                  <a:schemeClr val="lt1"/>
                </a:solidFill>
              </a:defRPr>
            </a:lvl8pPr>
            <a:lvl9pPr indent="-317500" lvl="8" marL="4114800" algn="ctr">
              <a:spcBef>
                <a:spcPts val="0"/>
              </a:spcBef>
              <a:spcAft>
                <a:spcPts val="0"/>
              </a:spcAft>
              <a:buClr>
                <a:schemeClr val="lt1"/>
              </a:buClr>
              <a:buSzPts val="1400"/>
              <a:buChar char="■"/>
              <a:defRPr>
                <a:solidFill>
                  <a:schemeClr val="lt1"/>
                </a:solidFill>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title"/>
          </p:nvPr>
        </p:nvSpPr>
        <p:spPr>
          <a:xfrm>
            <a:off x="485875" y="1714500"/>
            <a:ext cx="8183700" cy="785700"/>
          </a:xfrm>
          <a:prstGeom prst="rect">
            <a:avLst/>
          </a:prstGeom>
        </p:spPr>
        <p:txBody>
          <a:bodyPr anchorCtr="0" anchor="b"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7" name="Google Shape;17;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 name="Google Shape;29;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34" name="Shape 34"/>
        <p:cNvGrpSpPr/>
        <p:nvPr/>
      </p:nvGrpSpPr>
      <p:grpSpPr>
        <a:xfrm>
          <a:off x="0" y="0"/>
          <a:ext cx="0" cy="0"/>
          <a:chOff x="0" y="0"/>
          <a:chExt cx="0" cy="0"/>
        </a:xfrm>
      </p:grpSpPr>
      <p:sp>
        <p:nvSpPr>
          <p:cNvPr id="35" name="Google Shape;35;p8"/>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6" name="Google Shape;36;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 name="Google Shape;39;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0" name="Google Shape;40;p9"/>
          <p:cNvSpPr txBox="1"/>
          <p:nvPr>
            <p:ph type="title"/>
          </p:nvPr>
        </p:nvSpPr>
        <p:spPr>
          <a:xfrm>
            <a:off x="265500" y="1181700"/>
            <a:ext cx="4045200" cy="15336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1" name="Google Shape;41;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3" name="Google Shape;43;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6" name="Google Shape;46;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indent="-317500" lvl="1" marL="9144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indent="-317500" lvl="2" marL="13716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indent="-317500" lvl="3" marL="18288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indent="-317500" lvl="4" marL="22860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indent="-317500" lvl="5" marL="27432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indent="-317500" lvl="6" marL="32004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indent="-317500" lvl="7" marL="36576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indent="-317500" lvl="8" marL="41148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youtube.com/watch?v=StPSgqwCnVk" TargetMode="External"/><Relationship Id="rId4" Type="http://schemas.openxmlformats.org/officeDocument/2006/relationships/hyperlink" Target="https://www.youtube.com/watch?v=jVoHcnaxEfQ" TargetMode="External"/><Relationship Id="rId5" Type="http://schemas.openxmlformats.org/officeDocument/2006/relationships/hyperlink" Target="https://www.youtube.com/watch?v=Kh9GbYugA1Y" TargetMode="External"/><Relationship Id="rId6" Type="http://schemas.openxmlformats.org/officeDocument/2006/relationships/hyperlink" Target="https://www.youtube.com/watch?v=dIIhbjY4s8A"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www.thefactsite.com/truth-behind-magpie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7.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3.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7.pn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34.png"/><Relationship Id="rId4" Type="http://schemas.openxmlformats.org/officeDocument/2006/relationships/image" Target="../media/image30.png"/><Relationship Id="rId5" Type="http://schemas.openxmlformats.org/officeDocument/2006/relationships/image" Target="../media/image33.png"/><Relationship Id="rId6" Type="http://schemas.openxmlformats.org/officeDocument/2006/relationships/image" Target="../media/image36.png"/><Relationship Id="rId7" Type="http://schemas.openxmlformats.org/officeDocument/2006/relationships/image" Target="../media/image29.png"/><Relationship Id="rId8"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en.wikipedia.org/wiki/Institutio_Oratoria" TargetMode="External"/><Relationship Id="rId4" Type="http://schemas.openxmlformats.org/officeDocument/2006/relationships/hyperlink" Target="https://walton.uark.edu/business-communication-lab/Resources/downloads/The_Five_Canons_of_Rhetoric.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virtualspeech.com/blog/ethos-pathos-logos-public-speaking-persuasio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ph type="ctrTitle"/>
          </p:nvPr>
        </p:nvSpPr>
        <p:spPr>
          <a:xfrm>
            <a:off x="485875" y="264475"/>
            <a:ext cx="8183700" cy="147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Public Speaking</a:t>
            </a:r>
            <a:endParaRPr/>
          </a:p>
        </p:txBody>
      </p:sp>
      <p:sp>
        <p:nvSpPr>
          <p:cNvPr id="59" name="Google Shape;59;p13"/>
          <p:cNvSpPr txBox="1"/>
          <p:nvPr>
            <p:ph idx="1" type="subTitle"/>
          </p:nvPr>
        </p:nvSpPr>
        <p:spPr>
          <a:xfrm>
            <a:off x="485875" y="1738075"/>
            <a:ext cx="8183700" cy="861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Scouts BSA</a:t>
            </a:r>
            <a:endParaRPr/>
          </a:p>
        </p:txBody>
      </p:sp>
      <p:pic>
        <p:nvPicPr>
          <p:cNvPr id="60" name="Google Shape;60;p13"/>
          <p:cNvPicPr preferRelativeResize="0"/>
          <p:nvPr/>
        </p:nvPicPr>
        <p:blipFill>
          <a:blip r:embed="rId3">
            <a:alphaModFix/>
          </a:blip>
          <a:stretch>
            <a:fillRect/>
          </a:stretch>
        </p:blipFill>
        <p:spPr>
          <a:xfrm>
            <a:off x="152400" y="2751475"/>
            <a:ext cx="2143125" cy="2133600"/>
          </a:xfrm>
          <a:prstGeom prst="rect">
            <a:avLst/>
          </a:prstGeom>
          <a:noFill/>
          <a:ln>
            <a:noFill/>
          </a:ln>
        </p:spPr>
      </p:pic>
      <p:pic>
        <p:nvPicPr>
          <p:cNvPr id="61" name="Google Shape;61;p13"/>
          <p:cNvPicPr preferRelativeResize="0"/>
          <p:nvPr/>
        </p:nvPicPr>
        <p:blipFill>
          <a:blip r:embed="rId4">
            <a:alphaModFix/>
          </a:blip>
          <a:stretch>
            <a:fillRect/>
          </a:stretch>
        </p:blipFill>
        <p:spPr>
          <a:xfrm>
            <a:off x="6779300" y="2751475"/>
            <a:ext cx="2143125" cy="2133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2"/>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Benefits of</a:t>
            </a:r>
            <a:r>
              <a:rPr lang="en"/>
              <a:t> Public Speaking</a:t>
            </a:r>
            <a:endParaRPr/>
          </a:p>
        </p:txBody>
      </p:sp>
      <p:sp>
        <p:nvSpPr>
          <p:cNvPr id="120" name="Google Shape;120;p22"/>
          <p:cNvSpPr txBox="1"/>
          <p:nvPr>
            <p:ph idx="1" type="body"/>
          </p:nvPr>
        </p:nvSpPr>
        <p:spPr>
          <a:xfrm>
            <a:off x="311700" y="1152475"/>
            <a:ext cx="8520600" cy="39450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6C6F73"/>
              </a:buClr>
              <a:buSzPts val="1400"/>
              <a:buFont typeface="Raleway"/>
              <a:buChar char="★"/>
            </a:pPr>
            <a:r>
              <a:rPr lang="en" sz="1400">
                <a:solidFill>
                  <a:srgbClr val="6C6F73"/>
                </a:solidFill>
                <a:highlight>
                  <a:srgbClr val="FFFFFF"/>
                </a:highlight>
                <a:latin typeface="Raleway"/>
                <a:ea typeface="Raleway"/>
                <a:cs typeface="Raleway"/>
                <a:sym typeface="Raleway"/>
              </a:rPr>
              <a:t>Career advancement</a:t>
            </a:r>
            <a:endParaRPr sz="1400">
              <a:solidFill>
                <a:srgbClr val="6C6F73"/>
              </a:solidFill>
              <a:highlight>
                <a:srgbClr val="FFFFFF"/>
              </a:highlight>
              <a:latin typeface="Raleway"/>
              <a:ea typeface="Raleway"/>
              <a:cs typeface="Raleway"/>
              <a:sym typeface="Raleway"/>
            </a:endParaRPr>
          </a:p>
          <a:p>
            <a:pPr indent="-317500" lvl="0" marL="457200" rtl="0" algn="l">
              <a:spcBef>
                <a:spcPts val="0"/>
              </a:spcBef>
              <a:spcAft>
                <a:spcPts val="0"/>
              </a:spcAft>
              <a:buClr>
                <a:srgbClr val="6C6F73"/>
              </a:buClr>
              <a:buSzPts val="1400"/>
              <a:buFont typeface="Raleway"/>
              <a:buChar char="★"/>
            </a:pPr>
            <a:r>
              <a:rPr lang="en" sz="1400">
                <a:solidFill>
                  <a:srgbClr val="6C6F73"/>
                </a:solidFill>
                <a:highlight>
                  <a:srgbClr val="FFFFFF"/>
                </a:highlight>
                <a:latin typeface="Raleway"/>
                <a:ea typeface="Raleway"/>
                <a:cs typeface="Raleway"/>
                <a:sym typeface="Raleway"/>
              </a:rPr>
              <a:t>Boost confidence</a:t>
            </a:r>
            <a:endParaRPr sz="1400">
              <a:solidFill>
                <a:srgbClr val="6C6F73"/>
              </a:solidFill>
              <a:highlight>
                <a:srgbClr val="FFFFFF"/>
              </a:highlight>
              <a:latin typeface="Raleway"/>
              <a:ea typeface="Raleway"/>
              <a:cs typeface="Raleway"/>
              <a:sym typeface="Raleway"/>
            </a:endParaRPr>
          </a:p>
          <a:p>
            <a:pPr indent="-317500" lvl="0" marL="457200" rtl="0" algn="l">
              <a:spcBef>
                <a:spcPts val="0"/>
              </a:spcBef>
              <a:spcAft>
                <a:spcPts val="0"/>
              </a:spcAft>
              <a:buClr>
                <a:srgbClr val="6C6F73"/>
              </a:buClr>
              <a:buSzPts val="1400"/>
              <a:buFont typeface="Raleway"/>
              <a:buChar char="★"/>
            </a:pPr>
            <a:r>
              <a:rPr lang="en" sz="1400">
                <a:solidFill>
                  <a:srgbClr val="6C6F73"/>
                </a:solidFill>
                <a:highlight>
                  <a:srgbClr val="FFFFFF"/>
                </a:highlight>
                <a:latin typeface="Raleway"/>
                <a:ea typeface="Raleway"/>
                <a:cs typeface="Raleway"/>
                <a:sym typeface="Raleway"/>
              </a:rPr>
              <a:t>Critical thinking</a:t>
            </a:r>
            <a:endParaRPr sz="1400">
              <a:solidFill>
                <a:srgbClr val="6C6F73"/>
              </a:solidFill>
              <a:highlight>
                <a:srgbClr val="FFFFFF"/>
              </a:highlight>
              <a:latin typeface="Raleway"/>
              <a:ea typeface="Raleway"/>
              <a:cs typeface="Raleway"/>
              <a:sym typeface="Raleway"/>
            </a:endParaRPr>
          </a:p>
          <a:p>
            <a:pPr indent="-317500" lvl="0" marL="457200" rtl="0" algn="l">
              <a:spcBef>
                <a:spcPts val="0"/>
              </a:spcBef>
              <a:spcAft>
                <a:spcPts val="0"/>
              </a:spcAft>
              <a:buClr>
                <a:srgbClr val="6C6F73"/>
              </a:buClr>
              <a:buSzPts val="1400"/>
              <a:buFont typeface="Raleway"/>
              <a:buChar char="★"/>
            </a:pPr>
            <a:r>
              <a:rPr lang="en" sz="1400">
                <a:solidFill>
                  <a:srgbClr val="6C6F73"/>
                </a:solidFill>
                <a:highlight>
                  <a:srgbClr val="FFFFFF"/>
                </a:highlight>
                <a:latin typeface="Raleway"/>
                <a:ea typeface="Raleway"/>
                <a:cs typeface="Raleway"/>
                <a:sym typeface="Raleway"/>
              </a:rPr>
              <a:t>Personal development</a:t>
            </a:r>
            <a:endParaRPr sz="1400">
              <a:solidFill>
                <a:srgbClr val="6C6F73"/>
              </a:solidFill>
              <a:highlight>
                <a:srgbClr val="FFFFFF"/>
              </a:highlight>
              <a:latin typeface="Raleway"/>
              <a:ea typeface="Raleway"/>
              <a:cs typeface="Raleway"/>
              <a:sym typeface="Raleway"/>
            </a:endParaRPr>
          </a:p>
          <a:p>
            <a:pPr indent="-317500" lvl="0" marL="457200" rtl="0" algn="l">
              <a:spcBef>
                <a:spcPts val="0"/>
              </a:spcBef>
              <a:spcAft>
                <a:spcPts val="0"/>
              </a:spcAft>
              <a:buClr>
                <a:srgbClr val="6C6F73"/>
              </a:buClr>
              <a:buSzPts val="1400"/>
              <a:buFont typeface="Raleway"/>
              <a:buChar char="★"/>
            </a:pPr>
            <a:r>
              <a:rPr lang="en" sz="1400">
                <a:solidFill>
                  <a:srgbClr val="6C6F73"/>
                </a:solidFill>
                <a:highlight>
                  <a:srgbClr val="FFFFFF"/>
                </a:highlight>
                <a:latin typeface="Raleway"/>
                <a:ea typeface="Raleway"/>
                <a:cs typeface="Raleway"/>
                <a:sym typeface="Raleway"/>
              </a:rPr>
              <a:t>Improve communication skills</a:t>
            </a:r>
            <a:endParaRPr sz="1400">
              <a:solidFill>
                <a:srgbClr val="6C6F73"/>
              </a:solidFill>
              <a:highlight>
                <a:srgbClr val="FFFFFF"/>
              </a:highlight>
              <a:latin typeface="Raleway"/>
              <a:ea typeface="Raleway"/>
              <a:cs typeface="Raleway"/>
              <a:sym typeface="Raleway"/>
            </a:endParaRPr>
          </a:p>
          <a:p>
            <a:pPr indent="-317500" lvl="0" marL="457200" rtl="0" algn="l">
              <a:spcBef>
                <a:spcPts val="0"/>
              </a:spcBef>
              <a:spcAft>
                <a:spcPts val="0"/>
              </a:spcAft>
              <a:buClr>
                <a:srgbClr val="6C6F73"/>
              </a:buClr>
              <a:buSzPts val="1400"/>
              <a:buFont typeface="Raleway"/>
              <a:buChar char="★"/>
            </a:pPr>
            <a:r>
              <a:rPr lang="en" sz="1400">
                <a:solidFill>
                  <a:srgbClr val="6C6F73"/>
                </a:solidFill>
                <a:highlight>
                  <a:srgbClr val="FFFFFF"/>
                </a:highlight>
                <a:latin typeface="Raleway"/>
                <a:ea typeface="Raleway"/>
                <a:cs typeface="Raleway"/>
                <a:sym typeface="Raleway"/>
              </a:rPr>
              <a:t>Personal Satisfaction</a:t>
            </a:r>
            <a:endParaRPr sz="1400">
              <a:solidFill>
                <a:srgbClr val="6C6F73"/>
              </a:solidFill>
              <a:highlight>
                <a:srgbClr val="FFFFFF"/>
              </a:highlight>
              <a:latin typeface="Raleway"/>
              <a:ea typeface="Raleway"/>
              <a:cs typeface="Raleway"/>
              <a:sym typeface="Raleway"/>
            </a:endParaRPr>
          </a:p>
          <a:p>
            <a:pPr indent="-317500" lvl="0" marL="457200" rtl="0" algn="l">
              <a:spcBef>
                <a:spcPts val="0"/>
              </a:spcBef>
              <a:spcAft>
                <a:spcPts val="0"/>
              </a:spcAft>
              <a:buClr>
                <a:srgbClr val="6C6F73"/>
              </a:buClr>
              <a:buSzPts val="1400"/>
              <a:buFont typeface="Raleway"/>
              <a:buChar char="★"/>
            </a:pPr>
            <a:r>
              <a:rPr lang="en" sz="1400">
                <a:solidFill>
                  <a:srgbClr val="6C6F73"/>
                </a:solidFill>
                <a:highlight>
                  <a:srgbClr val="FFFFFF"/>
                </a:highlight>
                <a:latin typeface="Raleway"/>
                <a:ea typeface="Raleway"/>
                <a:cs typeface="Raleway"/>
                <a:sym typeface="Raleway"/>
              </a:rPr>
              <a:t>Network: Professional and Personal</a:t>
            </a:r>
            <a:endParaRPr sz="1400">
              <a:solidFill>
                <a:srgbClr val="6C6F73"/>
              </a:solidFill>
              <a:highlight>
                <a:srgbClr val="FFFFFF"/>
              </a:highlight>
              <a:latin typeface="Raleway"/>
              <a:ea typeface="Raleway"/>
              <a:cs typeface="Raleway"/>
              <a:sym typeface="Raleway"/>
            </a:endParaRPr>
          </a:p>
          <a:p>
            <a:pPr indent="-317500" lvl="0" marL="457200" rtl="0" algn="l">
              <a:spcBef>
                <a:spcPts val="0"/>
              </a:spcBef>
              <a:spcAft>
                <a:spcPts val="0"/>
              </a:spcAft>
              <a:buClr>
                <a:srgbClr val="6C6F73"/>
              </a:buClr>
              <a:buSzPts val="1400"/>
              <a:buFont typeface="Raleway"/>
              <a:buChar char="★"/>
            </a:pPr>
            <a:r>
              <a:rPr lang="en" sz="1400">
                <a:solidFill>
                  <a:srgbClr val="6C6F73"/>
                </a:solidFill>
                <a:highlight>
                  <a:srgbClr val="FFFFFF"/>
                </a:highlight>
                <a:latin typeface="Raleway"/>
                <a:ea typeface="Raleway"/>
                <a:cs typeface="Raleway"/>
                <a:sym typeface="Raleway"/>
              </a:rPr>
              <a:t>Learn to persuade</a:t>
            </a:r>
            <a:endParaRPr sz="1400">
              <a:solidFill>
                <a:srgbClr val="6C6F73"/>
              </a:solidFill>
              <a:highlight>
                <a:srgbClr val="FFFFFF"/>
              </a:highlight>
              <a:latin typeface="Raleway"/>
              <a:ea typeface="Raleway"/>
              <a:cs typeface="Raleway"/>
              <a:sym typeface="Raleway"/>
            </a:endParaRPr>
          </a:p>
          <a:p>
            <a:pPr indent="-317500" lvl="0" marL="457200" rtl="0" algn="l">
              <a:spcBef>
                <a:spcPts val="0"/>
              </a:spcBef>
              <a:spcAft>
                <a:spcPts val="0"/>
              </a:spcAft>
              <a:buClr>
                <a:srgbClr val="6C6F73"/>
              </a:buClr>
              <a:buSzPts val="1400"/>
              <a:buFont typeface="Raleway"/>
              <a:buChar char="★"/>
            </a:pPr>
            <a:r>
              <a:rPr lang="en" sz="1400">
                <a:solidFill>
                  <a:srgbClr val="6C6F73"/>
                </a:solidFill>
                <a:highlight>
                  <a:srgbClr val="FFFFFF"/>
                </a:highlight>
                <a:latin typeface="Raleway"/>
                <a:ea typeface="Raleway"/>
                <a:cs typeface="Raleway"/>
                <a:sym typeface="Raleway"/>
              </a:rPr>
              <a:t>Build leadership skills</a:t>
            </a:r>
            <a:endParaRPr sz="1400">
              <a:solidFill>
                <a:srgbClr val="6C6F73"/>
              </a:solidFill>
              <a:highlight>
                <a:srgbClr val="FFFFFF"/>
              </a:highlight>
              <a:latin typeface="Raleway"/>
              <a:ea typeface="Raleway"/>
              <a:cs typeface="Raleway"/>
              <a:sym typeface="Raleway"/>
            </a:endParaRPr>
          </a:p>
          <a:p>
            <a:pPr indent="-317500" lvl="0" marL="457200" rtl="0" algn="l">
              <a:spcBef>
                <a:spcPts val="0"/>
              </a:spcBef>
              <a:spcAft>
                <a:spcPts val="0"/>
              </a:spcAft>
              <a:buClr>
                <a:srgbClr val="6C6F73"/>
              </a:buClr>
              <a:buSzPts val="1400"/>
              <a:buFont typeface="Raleway"/>
              <a:buChar char="★"/>
            </a:pPr>
            <a:r>
              <a:rPr lang="en" sz="1400">
                <a:solidFill>
                  <a:srgbClr val="6C6F73"/>
                </a:solidFill>
                <a:highlight>
                  <a:srgbClr val="FFFFFF"/>
                </a:highlight>
                <a:latin typeface="Raleway"/>
                <a:ea typeface="Raleway"/>
                <a:cs typeface="Raleway"/>
                <a:sym typeface="Raleway"/>
              </a:rPr>
              <a:t>Learn performance skills</a:t>
            </a:r>
            <a:endParaRPr sz="1400">
              <a:solidFill>
                <a:srgbClr val="6C6F73"/>
              </a:solidFill>
              <a:highlight>
                <a:srgbClr val="FFFFFF"/>
              </a:highlight>
              <a:latin typeface="Raleway"/>
              <a:ea typeface="Raleway"/>
              <a:cs typeface="Raleway"/>
              <a:sym typeface="Raleway"/>
            </a:endParaRPr>
          </a:p>
          <a:p>
            <a:pPr indent="-317500" lvl="0" marL="457200" rtl="0" algn="l">
              <a:spcBef>
                <a:spcPts val="0"/>
              </a:spcBef>
              <a:spcAft>
                <a:spcPts val="0"/>
              </a:spcAft>
              <a:buClr>
                <a:srgbClr val="6C6F73"/>
              </a:buClr>
              <a:buSzPts val="1400"/>
              <a:buFont typeface="Raleway"/>
              <a:buChar char="★"/>
            </a:pPr>
            <a:r>
              <a:rPr lang="en" sz="1400">
                <a:solidFill>
                  <a:srgbClr val="6C6F73"/>
                </a:solidFill>
                <a:highlight>
                  <a:srgbClr val="FFFFFF"/>
                </a:highlight>
                <a:latin typeface="Raleway"/>
                <a:ea typeface="Raleway"/>
                <a:cs typeface="Raleway"/>
                <a:sym typeface="Raleway"/>
              </a:rPr>
              <a:t>Develop vocabulary and fluency</a:t>
            </a:r>
            <a:endParaRPr sz="1400">
              <a:solidFill>
                <a:srgbClr val="6C6F73"/>
              </a:solidFill>
              <a:highlight>
                <a:srgbClr val="FFFFFF"/>
              </a:highlight>
              <a:latin typeface="Raleway"/>
              <a:ea typeface="Raleway"/>
              <a:cs typeface="Raleway"/>
              <a:sym typeface="Raleway"/>
            </a:endParaRPr>
          </a:p>
          <a:p>
            <a:pPr indent="-317500" lvl="0" marL="457200" rtl="0" algn="l">
              <a:spcBef>
                <a:spcPts val="0"/>
              </a:spcBef>
              <a:spcAft>
                <a:spcPts val="0"/>
              </a:spcAft>
              <a:buClr>
                <a:srgbClr val="6C6F73"/>
              </a:buClr>
              <a:buSzPts val="1400"/>
              <a:buFont typeface="Raleway"/>
              <a:buChar char="★"/>
            </a:pPr>
            <a:r>
              <a:rPr lang="en" sz="1400">
                <a:solidFill>
                  <a:srgbClr val="6C6F73"/>
                </a:solidFill>
                <a:highlight>
                  <a:srgbClr val="FFFFFF"/>
                </a:highlight>
                <a:latin typeface="Raleway"/>
                <a:ea typeface="Raleway"/>
                <a:cs typeface="Raleway"/>
                <a:sym typeface="Raleway"/>
              </a:rPr>
              <a:t>Decrease fear of impromptu speaking</a:t>
            </a:r>
            <a:endParaRPr sz="1400">
              <a:solidFill>
                <a:srgbClr val="6C6F73"/>
              </a:solidFill>
              <a:highlight>
                <a:srgbClr val="FFFFFF"/>
              </a:highlight>
              <a:latin typeface="Raleway"/>
              <a:ea typeface="Raleway"/>
              <a:cs typeface="Raleway"/>
              <a:sym typeface="Raleway"/>
            </a:endParaRPr>
          </a:p>
          <a:p>
            <a:pPr indent="-317500" lvl="0" marL="457200" rtl="0" algn="l">
              <a:spcBef>
                <a:spcPts val="0"/>
              </a:spcBef>
              <a:spcAft>
                <a:spcPts val="0"/>
              </a:spcAft>
              <a:buClr>
                <a:srgbClr val="6C6F73"/>
              </a:buClr>
              <a:buSzPts val="1400"/>
              <a:buFont typeface="Raleway"/>
              <a:buChar char="★"/>
            </a:pPr>
            <a:r>
              <a:rPr lang="en" sz="1400">
                <a:solidFill>
                  <a:srgbClr val="6C6F73"/>
                </a:solidFill>
                <a:highlight>
                  <a:srgbClr val="FFFFFF"/>
                </a:highlight>
                <a:latin typeface="Raleway"/>
                <a:ea typeface="Raleway"/>
                <a:cs typeface="Raleway"/>
                <a:sym typeface="Raleway"/>
              </a:rPr>
              <a:t>Learn to argue</a:t>
            </a:r>
            <a:endParaRPr sz="1400">
              <a:solidFill>
                <a:srgbClr val="6C6F73"/>
              </a:solidFill>
              <a:highlight>
                <a:srgbClr val="FFFFFF"/>
              </a:highlight>
              <a:latin typeface="Raleway"/>
              <a:ea typeface="Raleway"/>
              <a:cs typeface="Raleway"/>
              <a:sym typeface="Raleway"/>
            </a:endParaRPr>
          </a:p>
          <a:p>
            <a:pPr indent="-317500" lvl="0" marL="457200" rtl="0" algn="l">
              <a:spcBef>
                <a:spcPts val="0"/>
              </a:spcBef>
              <a:spcAft>
                <a:spcPts val="0"/>
              </a:spcAft>
              <a:buClr>
                <a:srgbClr val="6C6F73"/>
              </a:buClr>
              <a:buSzPts val="1400"/>
              <a:buFont typeface="Raleway"/>
              <a:buChar char="★"/>
            </a:pPr>
            <a:r>
              <a:rPr lang="en" sz="1400">
                <a:solidFill>
                  <a:srgbClr val="6C6F73"/>
                </a:solidFill>
                <a:highlight>
                  <a:srgbClr val="FFFFFF"/>
                </a:highlight>
                <a:latin typeface="Raleway"/>
                <a:ea typeface="Raleway"/>
                <a:cs typeface="Raleway"/>
                <a:sym typeface="Raleway"/>
              </a:rPr>
              <a:t>Drive change (in policy or attitude)</a:t>
            </a:r>
            <a:endParaRPr sz="1400">
              <a:solidFill>
                <a:srgbClr val="6C6F73"/>
              </a:solidFill>
              <a:highlight>
                <a:srgbClr val="FFFFFF"/>
              </a:highlight>
              <a:latin typeface="Raleway"/>
              <a:ea typeface="Raleway"/>
              <a:cs typeface="Raleway"/>
              <a:sym typeface="Raleway"/>
            </a:endParaRPr>
          </a:p>
          <a:p>
            <a:pPr indent="-317500" lvl="0" marL="457200" rtl="0" algn="l">
              <a:spcBef>
                <a:spcPts val="0"/>
              </a:spcBef>
              <a:spcAft>
                <a:spcPts val="0"/>
              </a:spcAft>
              <a:buClr>
                <a:srgbClr val="6C6F73"/>
              </a:buClr>
              <a:buSzPts val="1400"/>
              <a:buFont typeface="Raleway"/>
              <a:buChar char="★"/>
            </a:pPr>
            <a:r>
              <a:rPr lang="en" sz="1400">
                <a:solidFill>
                  <a:srgbClr val="6C6F73"/>
                </a:solidFill>
                <a:highlight>
                  <a:srgbClr val="FFFFFF"/>
                </a:highlight>
                <a:latin typeface="Raleway"/>
                <a:ea typeface="Raleway"/>
                <a:cs typeface="Raleway"/>
                <a:sym typeface="Raleway"/>
              </a:rPr>
              <a:t>Be a better listener</a:t>
            </a:r>
            <a:endParaRPr sz="1400">
              <a:solidFill>
                <a:srgbClr val="6C6F73"/>
              </a:solidFill>
              <a:highlight>
                <a:srgbClr val="FFFFFF"/>
              </a:highlight>
              <a:latin typeface="Raleway"/>
              <a:ea typeface="Raleway"/>
              <a:cs typeface="Raleway"/>
              <a:sym typeface="Raleway"/>
            </a:endParaRPr>
          </a:p>
        </p:txBody>
      </p:sp>
      <p:pic>
        <p:nvPicPr>
          <p:cNvPr id="121" name="Google Shape;121;p22"/>
          <p:cNvPicPr preferRelativeResize="0"/>
          <p:nvPr/>
        </p:nvPicPr>
        <p:blipFill>
          <a:blip r:embed="rId3">
            <a:alphaModFix/>
          </a:blip>
          <a:stretch>
            <a:fillRect/>
          </a:stretch>
        </p:blipFill>
        <p:spPr>
          <a:xfrm>
            <a:off x="5504278" y="1464416"/>
            <a:ext cx="3328025" cy="2214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3"/>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Public Speaking</a:t>
            </a:r>
            <a:endParaRPr/>
          </a:p>
        </p:txBody>
      </p:sp>
      <p:sp>
        <p:nvSpPr>
          <p:cNvPr id="127" name="Google Shape;127;p23"/>
          <p:cNvSpPr txBox="1"/>
          <p:nvPr>
            <p:ph idx="1" type="body"/>
          </p:nvPr>
        </p:nvSpPr>
        <p:spPr>
          <a:xfrm>
            <a:off x="311700" y="1152475"/>
            <a:ext cx="8724300" cy="3990900"/>
          </a:xfrm>
          <a:prstGeom prst="rect">
            <a:avLst/>
          </a:prstGeom>
        </p:spPr>
        <p:txBody>
          <a:bodyPr anchorCtr="0" anchor="t" bIns="91425" lIns="91425" spcFirstLastPara="1" rIns="91425" wrap="square" tIns="91425">
            <a:normAutofit fontScale="25000" lnSpcReduction="20000"/>
          </a:bodyPr>
          <a:lstStyle/>
          <a:p>
            <a:pPr indent="-342900" lvl="0" marL="457200" rtl="0" algn="l">
              <a:spcBef>
                <a:spcPts val="0"/>
              </a:spcBef>
              <a:spcAft>
                <a:spcPts val="0"/>
              </a:spcAft>
              <a:buSzPct val="100000"/>
              <a:buFont typeface="Raleway"/>
              <a:buChar char="★"/>
            </a:pPr>
            <a:r>
              <a:rPr lang="en" sz="7200">
                <a:solidFill>
                  <a:srgbClr val="6C6F73"/>
                </a:solidFill>
                <a:highlight>
                  <a:srgbClr val="FFFFFF"/>
                </a:highlight>
                <a:latin typeface="Raleway"/>
                <a:ea typeface="Raleway"/>
                <a:cs typeface="Raleway"/>
                <a:sym typeface="Raleway"/>
              </a:rPr>
              <a:t>5 basic elements </a:t>
            </a:r>
            <a:endParaRPr sz="72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SzPct val="100000"/>
              <a:buFont typeface="Raleway"/>
              <a:buChar char="○"/>
            </a:pPr>
            <a:r>
              <a:rPr lang="en" sz="6400">
                <a:solidFill>
                  <a:srgbClr val="6C6F73"/>
                </a:solidFill>
                <a:highlight>
                  <a:srgbClr val="FFFFFF"/>
                </a:highlight>
                <a:latin typeface="Raleway"/>
                <a:ea typeface="Raleway"/>
                <a:cs typeface="Raleway"/>
                <a:sym typeface="Raleway"/>
              </a:rPr>
              <a:t>c</a:t>
            </a:r>
            <a:r>
              <a:rPr lang="en" sz="6400">
                <a:solidFill>
                  <a:srgbClr val="6C6F73"/>
                </a:solidFill>
                <a:highlight>
                  <a:srgbClr val="FFFFFF"/>
                </a:highlight>
                <a:latin typeface="Raleway"/>
                <a:ea typeface="Raleway"/>
                <a:cs typeface="Raleway"/>
                <a:sym typeface="Raleway"/>
              </a:rPr>
              <a:t>ommunicator/speaker</a:t>
            </a:r>
            <a:endParaRPr sz="6400">
              <a:solidFill>
                <a:srgbClr val="6C6F73"/>
              </a:solidFill>
              <a:highlight>
                <a:srgbClr val="FFFFFF"/>
              </a:highlight>
              <a:latin typeface="Raleway"/>
              <a:ea typeface="Raleway"/>
              <a:cs typeface="Raleway"/>
              <a:sym typeface="Raleway"/>
            </a:endParaRPr>
          </a:p>
          <a:p>
            <a:pPr indent="-317500" lvl="3" marL="1828800" rtl="0" algn="l">
              <a:spcBef>
                <a:spcPts val="0"/>
              </a:spcBef>
              <a:spcAft>
                <a:spcPts val="0"/>
              </a:spcAft>
              <a:buClr>
                <a:srgbClr val="6C6F73"/>
              </a:buClr>
              <a:buSzPct val="100000"/>
              <a:buFont typeface="Raleway"/>
              <a:buChar char="●"/>
            </a:pPr>
            <a:r>
              <a:rPr lang="en" sz="5600">
                <a:solidFill>
                  <a:srgbClr val="6C6F73"/>
                </a:solidFill>
                <a:highlight>
                  <a:srgbClr val="FFFFFF"/>
                </a:highlight>
                <a:latin typeface="Raleway"/>
                <a:ea typeface="Raleway"/>
                <a:cs typeface="Raleway"/>
                <a:sym typeface="Raleway"/>
              </a:rPr>
              <a:t>s</a:t>
            </a:r>
            <a:r>
              <a:rPr lang="en" sz="5600">
                <a:solidFill>
                  <a:srgbClr val="6C6F73"/>
                </a:solidFill>
                <a:highlight>
                  <a:srgbClr val="FFFFFF"/>
                </a:highlight>
                <a:latin typeface="Raleway"/>
                <a:ea typeface="Raleway"/>
                <a:cs typeface="Raleway"/>
                <a:sym typeface="Raleway"/>
              </a:rPr>
              <a:t>hares message</a:t>
            </a:r>
            <a:endParaRPr sz="56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SzPct val="100000"/>
              <a:buFont typeface="Raleway"/>
              <a:buChar char="○"/>
            </a:pPr>
            <a:r>
              <a:rPr lang="en" sz="6400">
                <a:solidFill>
                  <a:srgbClr val="6C6F73"/>
                </a:solidFill>
                <a:highlight>
                  <a:srgbClr val="FFFFFF"/>
                </a:highlight>
                <a:latin typeface="Raleway"/>
                <a:ea typeface="Raleway"/>
                <a:cs typeface="Raleway"/>
                <a:sym typeface="Raleway"/>
              </a:rPr>
              <a:t>m</a:t>
            </a:r>
            <a:r>
              <a:rPr lang="en" sz="6400">
                <a:solidFill>
                  <a:srgbClr val="6C6F73"/>
                </a:solidFill>
                <a:highlight>
                  <a:srgbClr val="FFFFFF"/>
                </a:highlight>
                <a:latin typeface="Raleway"/>
                <a:ea typeface="Raleway"/>
                <a:cs typeface="Raleway"/>
                <a:sym typeface="Raleway"/>
              </a:rPr>
              <a:t>essage</a:t>
            </a:r>
            <a:endParaRPr sz="6400">
              <a:solidFill>
                <a:srgbClr val="6C6F73"/>
              </a:solidFill>
              <a:highlight>
                <a:srgbClr val="FFFFFF"/>
              </a:highlight>
              <a:latin typeface="Raleway"/>
              <a:ea typeface="Raleway"/>
              <a:cs typeface="Raleway"/>
              <a:sym typeface="Raleway"/>
            </a:endParaRPr>
          </a:p>
          <a:p>
            <a:pPr indent="-317500" lvl="3" marL="1828800" rtl="0" algn="l">
              <a:spcBef>
                <a:spcPts val="0"/>
              </a:spcBef>
              <a:spcAft>
                <a:spcPts val="0"/>
              </a:spcAft>
              <a:buClr>
                <a:srgbClr val="6C6F73"/>
              </a:buClr>
              <a:buSzPct val="100000"/>
              <a:buFont typeface="Raleway"/>
              <a:buChar char="●"/>
            </a:pPr>
            <a:r>
              <a:rPr lang="en" sz="5600">
                <a:solidFill>
                  <a:srgbClr val="6C6F73"/>
                </a:solidFill>
                <a:highlight>
                  <a:srgbClr val="FFFFFF"/>
                </a:highlight>
                <a:latin typeface="Raleway"/>
                <a:ea typeface="Raleway"/>
                <a:cs typeface="Raleway"/>
                <a:sym typeface="Raleway"/>
              </a:rPr>
              <a:t>i</a:t>
            </a:r>
            <a:r>
              <a:rPr lang="en" sz="5600">
                <a:solidFill>
                  <a:srgbClr val="6C6F73"/>
                </a:solidFill>
                <a:highlight>
                  <a:srgbClr val="FFFFFF"/>
                </a:highlight>
                <a:latin typeface="Raleway"/>
                <a:ea typeface="Raleway"/>
                <a:cs typeface="Raleway"/>
                <a:sym typeface="Raleway"/>
              </a:rPr>
              <a:t>nfo shared</a:t>
            </a:r>
            <a:endParaRPr sz="56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SzPct val="100000"/>
              <a:buFont typeface="Raleway"/>
              <a:buChar char="○"/>
            </a:pPr>
            <a:r>
              <a:rPr lang="en" sz="6400">
                <a:solidFill>
                  <a:srgbClr val="6C6F73"/>
                </a:solidFill>
                <a:highlight>
                  <a:srgbClr val="FFFFFF"/>
                </a:highlight>
                <a:latin typeface="Raleway"/>
                <a:ea typeface="Raleway"/>
                <a:cs typeface="Raleway"/>
                <a:sym typeface="Raleway"/>
              </a:rPr>
              <a:t>m</a:t>
            </a:r>
            <a:r>
              <a:rPr lang="en" sz="6400">
                <a:solidFill>
                  <a:srgbClr val="6C6F73"/>
                </a:solidFill>
                <a:highlight>
                  <a:srgbClr val="FFFFFF"/>
                </a:highlight>
                <a:latin typeface="Raleway"/>
                <a:ea typeface="Raleway"/>
                <a:cs typeface="Raleway"/>
                <a:sym typeface="Raleway"/>
              </a:rPr>
              <a:t>edium/channel</a:t>
            </a:r>
            <a:endParaRPr sz="6400">
              <a:solidFill>
                <a:srgbClr val="6C6F73"/>
              </a:solidFill>
              <a:highlight>
                <a:srgbClr val="FFFFFF"/>
              </a:highlight>
              <a:latin typeface="Raleway"/>
              <a:ea typeface="Raleway"/>
              <a:cs typeface="Raleway"/>
              <a:sym typeface="Raleway"/>
            </a:endParaRPr>
          </a:p>
          <a:p>
            <a:pPr indent="-317500" lvl="3" marL="1828800" rtl="0" algn="l">
              <a:spcBef>
                <a:spcPts val="0"/>
              </a:spcBef>
              <a:spcAft>
                <a:spcPts val="0"/>
              </a:spcAft>
              <a:buClr>
                <a:srgbClr val="6C6F73"/>
              </a:buClr>
              <a:buSzPct val="100000"/>
              <a:buFont typeface="Raleway"/>
              <a:buChar char="●"/>
            </a:pPr>
            <a:r>
              <a:rPr lang="en" sz="5600">
                <a:solidFill>
                  <a:srgbClr val="6C6F73"/>
                </a:solidFill>
                <a:highlight>
                  <a:srgbClr val="FFFFFF"/>
                </a:highlight>
                <a:latin typeface="Raleway"/>
                <a:ea typeface="Raleway"/>
                <a:cs typeface="Raleway"/>
                <a:sym typeface="Raleway"/>
              </a:rPr>
              <a:t>m</a:t>
            </a:r>
            <a:r>
              <a:rPr lang="en" sz="5600">
                <a:solidFill>
                  <a:srgbClr val="6C6F73"/>
                </a:solidFill>
                <a:highlight>
                  <a:srgbClr val="FFFFFF"/>
                </a:highlight>
                <a:latin typeface="Raleway"/>
                <a:ea typeface="Raleway"/>
                <a:cs typeface="Raleway"/>
                <a:sym typeface="Raleway"/>
              </a:rPr>
              <a:t>eans by which info is shared</a:t>
            </a:r>
            <a:endParaRPr sz="56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SzPct val="100000"/>
              <a:buFont typeface="Raleway"/>
              <a:buChar char="○"/>
            </a:pPr>
            <a:r>
              <a:rPr lang="en" sz="6400">
                <a:solidFill>
                  <a:srgbClr val="6C6F73"/>
                </a:solidFill>
                <a:highlight>
                  <a:srgbClr val="FFFFFF"/>
                </a:highlight>
                <a:latin typeface="Raleway"/>
                <a:ea typeface="Raleway"/>
                <a:cs typeface="Raleway"/>
                <a:sym typeface="Raleway"/>
              </a:rPr>
              <a:t>a</a:t>
            </a:r>
            <a:r>
              <a:rPr lang="en" sz="6400">
                <a:solidFill>
                  <a:srgbClr val="6C6F73"/>
                </a:solidFill>
                <a:highlight>
                  <a:srgbClr val="FFFFFF"/>
                </a:highlight>
                <a:latin typeface="Raleway"/>
                <a:ea typeface="Raleway"/>
                <a:cs typeface="Raleway"/>
                <a:sym typeface="Raleway"/>
              </a:rPr>
              <a:t>udience/listener</a:t>
            </a:r>
            <a:endParaRPr sz="6400">
              <a:solidFill>
                <a:srgbClr val="6C6F73"/>
              </a:solidFill>
              <a:highlight>
                <a:srgbClr val="FFFFFF"/>
              </a:highlight>
              <a:latin typeface="Raleway"/>
              <a:ea typeface="Raleway"/>
              <a:cs typeface="Raleway"/>
              <a:sym typeface="Raleway"/>
            </a:endParaRPr>
          </a:p>
          <a:p>
            <a:pPr indent="-317500" lvl="3" marL="1828800" rtl="0" algn="l">
              <a:spcBef>
                <a:spcPts val="0"/>
              </a:spcBef>
              <a:spcAft>
                <a:spcPts val="0"/>
              </a:spcAft>
              <a:buClr>
                <a:srgbClr val="6C6F73"/>
              </a:buClr>
              <a:buSzPct val="100000"/>
              <a:buFont typeface="Raleway"/>
              <a:buChar char="●"/>
            </a:pPr>
            <a:r>
              <a:rPr lang="en" sz="5600">
                <a:solidFill>
                  <a:srgbClr val="6C6F73"/>
                </a:solidFill>
                <a:highlight>
                  <a:srgbClr val="FFFFFF"/>
                </a:highlight>
                <a:latin typeface="Raleway"/>
                <a:ea typeface="Raleway"/>
                <a:cs typeface="Raleway"/>
                <a:sym typeface="Raleway"/>
              </a:rPr>
              <a:t>r</a:t>
            </a:r>
            <a:r>
              <a:rPr lang="en" sz="5600">
                <a:solidFill>
                  <a:srgbClr val="6C6F73"/>
                </a:solidFill>
                <a:highlight>
                  <a:srgbClr val="FFFFFF"/>
                </a:highlight>
                <a:latin typeface="Raleway"/>
                <a:ea typeface="Raleway"/>
                <a:cs typeface="Raleway"/>
                <a:sym typeface="Raleway"/>
              </a:rPr>
              <a:t>eceives message</a:t>
            </a:r>
            <a:endParaRPr sz="56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SzPct val="100000"/>
              <a:buFont typeface="Raleway"/>
              <a:buChar char="○"/>
            </a:pPr>
            <a:r>
              <a:rPr lang="en" sz="6400">
                <a:solidFill>
                  <a:srgbClr val="6C6F73"/>
                </a:solidFill>
                <a:highlight>
                  <a:srgbClr val="FFFFFF"/>
                </a:highlight>
                <a:latin typeface="Raleway"/>
                <a:ea typeface="Raleway"/>
                <a:cs typeface="Raleway"/>
                <a:sym typeface="Raleway"/>
              </a:rPr>
              <a:t>f</a:t>
            </a:r>
            <a:r>
              <a:rPr lang="en" sz="6400">
                <a:solidFill>
                  <a:srgbClr val="6C6F73"/>
                </a:solidFill>
                <a:highlight>
                  <a:srgbClr val="FFFFFF"/>
                </a:highlight>
                <a:latin typeface="Raleway"/>
                <a:ea typeface="Raleway"/>
                <a:cs typeface="Raleway"/>
                <a:sym typeface="Raleway"/>
              </a:rPr>
              <a:t>eedback</a:t>
            </a:r>
            <a:endParaRPr sz="6400">
              <a:solidFill>
                <a:srgbClr val="6C6F73"/>
              </a:solidFill>
              <a:highlight>
                <a:srgbClr val="FFFFFF"/>
              </a:highlight>
              <a:latin typeface="Raleway"/>
              <a:ea typeface="Raleway"/>
              <a:cs typeface="Raleway"/>
              <a:sym typeface="Raleway"/>
            </a:endParaRPr>
          </a:p>
          <a:p>
            <a:pPr indent="-317500" lvl="3" marL="1828800" rtl="0" algn="l">
              <a:spcBef>
                <a:spcPts val="0"/>
              </a:spcBef>
              <a:spcAft>
                <a:spcPts val="0"/>
              </a:spcAft>
              <a:buClr>
                <a:srgbClr val="6C6F73"/>
              </a:buClr>
              <a:buSzPct val="100000"/>
              <a:buFont typeface="Raleway"/>
              <a:buChar char="●"/>
            </a:pPr>
            <a:r>
              <a:rPr lang="en" sz="5600">
                <a:solidFill>
                  <a:srgbClr val="6C6F73"/>
                </a:solidFill>
                <a:highlight>
                  <a:srgbClr val="FFFFFF"/>
                </a:highlight>
                <a:latin typeface="Raleway"/>
                <a:ea typeface="Raleway"/>
                <a:cs typeface="Raleway"/>
                <a:sym typeface="Raleway"/>
              </a:rPr>
              <a:t>m</a:t>
            </a:r>
            <a:r>
              <a:rPr lang="en" sz="5600">
                <a:solidFill>
                  <a:srgbClr val="6C6F73"/>
                </a:solidFill>
                <a:highlight>
                  <a:srgbClr val="FFFFFF"/>
                </a:highlight>
                <a:latin typeface="Raleway"/>
                <a:ea typeface="Raleway"/>
                <a:cs typeface="Raleway"/>
                <a:sym typeface="Raleway"/>
              </a:rPr>
              <a:t>any forms: verbal/written response/survey, must be understood</a:t>
            </a:r>
            <a:endParaRPr sz="56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ct val="100000"/>
              <a:buFont typeface="Raleway"/>
              <a:buChar char="○"/>
            </a:pPr>
            <a:r>
              <a:rPr lang="en" sz="6400">
                <a:solidFill>
                  <a:srgbClr val="6C6F73"/>
                </a:solidFill>
                <a:highlight>
                  <a:srgbClr val="FFFFFF"/>
                </a:highlight>
                <a:latin typeface="Raleway"/>
                <a:ea typeface="Raleway"/>
                <a:cs typeface="Raleway"/>
                <a:sym typeface="Raleway"/>
              </a:rPr>
              <a:t>i</a:t>
            </a:r>
            <a:r>
              <a:rPr lang="en" sz="6400">
                <a:solidFill>
                  <a:srgbClr val="6C6F73"/>
                </a:solidFill>
                <a:highlight>
                  <a:srgbClr val="FFFFFF"/>
                </a:highlight>
                <a:latin typeface="Raleway"/>
                <a:ea typeface="Raleway"/>
                <a:cs typeface="Raleway"/>
                <a:sym typeface="Raleway"/>
              </a:rPr>
              <a:t>nterference</a:t>
            </a:r>
            <a:endParaRPr sz="6400">
              <a:solidFill>
                <a:srgbClr val="6C6F73"/>
              </a:solidFill>
              <a:highlight>
                <a:srgbClr val="FFFFFF"/>
              </a:highlight>
              <a:latin typeface="Raleway"/>
              <a:ea typeface="Raleway"/>
              <a:cs typeface="Raleway"/>
              <a:sym typeface="Raleway"/>
            </a:endParaRPr>
          </a:p>
          <a:p>
            <a:pPr indent="-317500" lvl="3" marL="1828800" rtl="0" algn="l">
              <a:spcBef>
                <a:spcPts val="0"/>
              </a:spcBef>
              <a:spcAft>
                <a:spcPts val="0"/>
              </a:spcAft>
              <a:buClr>
                <a:srgbClr val="6C6F73"/>
              </a:buClr>
              <a:buSzPct val="100000"/>
              <a:buFont typeface="Raleway"/>
              <a:buChar char="●"/>
            </a:pPr>
            <a:r>
              <a:rPr lang="en" sz="5600">
                <a:solidFill>
                  <a:srgbClr val="6C6F73"/>
                </a:solidFill>
                <a:highlight>
                  <a:srgbClr val="FFFFFF"/>
                </a:highlight>
                <a:latin typeface="Raleway"/>
                <a:ea typeface="Raleway"/>
                <a:cs typeface="Raleway"/>
                <a:sym typeface="Raleway"/>
              </a:rPr>
              <a:t>a</a:t>
            </a:r>
            <a:r>
              <a:rPr lang="en" sz="5600">
                <a:solidFill>
                  <a:srgbClr val="6C6F73"/>
                </a:solidFill>
                <a:highlight>
                  <a:srgbClr val="FFFFFF"/>
                </a:highlight>
                <a:latin typeface="Raleway"/>
                <a:ea typeface="Raleway"/>
                <a:cs typeface="Raleway"/>
                <a:sym typeface="Raleway"/>
              </a:rPr>
              <a:t>nything that interferes/impedes message</a:t>
            </a:r>
            <a:endParaRPr sz="56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ct val="100000"/>
              <a:buFont typeface="Raleway"/>
              <a:buChar char="○"/>
            </a:pPr>
            <a:r>
              <a:rPr lang="en" sz="6400">
                <a:solidFill>
                  <a:srgbClr val="6C6F73"/>
                </a:solidFill>
                <a:highlight>
                  <a:srgbClr val="FFFFFF"/>
                </a:highlight>
                <a:latin typeface="Raleway"/>
                <a:ea typeface="Raleway"/>
                <a:cs typeface="Raleway"/>
                <a:sym typeface="Raleway"/>
              </a:rPr>
              <a:t>s</a:t>
            </a:r>
            <a:r>
              <a:rPr lang="en" sz="6400">
                <a:solidFill>
                  <a:srgbClr val="6C6F73"/>
                </a:solidFill>
                <a:highlight>
                  <a:srgbClr val="FFFFFF"/>
                </a:highlight>
                <a:latin typeface="Raleway"/>
                <a:ea typeface="Raleway"/>
                <a:cs typeface="Raleway"/>
                <a:sym typeface="Raleway"/>
              </a:rPr>
              <a:t>ituation</a:t>
            </a:r>
            <a:endParaRPr sz="6400">
              <a:solidFill>
                <a:srgbClr val="6C6F73"/>
              </a:solidFill>
              <a:highlight>
                <a:srgbClr val="FFFFFF"/>
              </a:highlight>
              <a:latin typeface="Raleway"/>
              <a:ea typeface="Raleway"/>
              <a:cs typeface="Raleway"/>
              <a:sym typeface="Raleway"/>
            </a:endParaRPr>
          </a:p>
          <a:p>
            <a:pPr indent="-317500" lvl="3" marL="1828800" rtl="0" algn="l">
              <a:spcBef>
                <a:spcPts val="0"/>
              </a:spcBef>
              <a:spcAft>
                <a:spcPts val="0"/>
              </a:spcAft>
              <a:buClr>
                <a:srgbClr val="6C6F73"/>
              </a:buClr>
              <a:buSzPct val="100000"/>
              <a:buFont typeface="Raleway"/>
              <a:buChar char="●"/>
            </a:pPr>
            <a:r>
              <a:rPr lang="en" sz="5600">
                <a:solidFill>
                  <a:srgbClr val="6C6F73"/>
                </a:solidFill>
                <a:highlight>
                  <a:srgbClr val="FFFFFF"/>
                </a:highlight>
                <a:latin typeface="Raleway"/>
                <a:ea typeface="Raleway"/>
                <a:cs typeface="Raleway"/>
                <a:sym typeface="Raleway"/>
              </a:rPr>
              <a:t>t</a:t>
            </a:r>
            <a:r>
              <a:rPr lang="en" sz="5600">
                <a:solidFill>
                  <a:srgbClr val="6C6F73"/>
                </a:solidFill>
                <a:highlight>
                  <a:srgbClr val="FFFFFF"/>
                </a:highlight>
                <a:latin typeface="Raleway"/>
                <a:ea typeface="Raleway"/>
                <a:cs typeface="Raleway"/>
                <a:sym typeface="Raleway"/>
              </a:rPr>
              <a:t>ime, place of communication</a:t>
            </a:r>
            <a:endParaRPr sz="5600">
              <a:solidFill>
                <a:srgbClr val="6C6F73"/>
              </a:solidFill>
              <a:highlight>
                <a:srgbClr val="FFFFFF"/>
              </a:highlight>
              <a:latin typeface="Raleway"/>
              <a:ea typeface="Raleway"/>
              <a:cs typeface="Raleway"/>
              <a:sym typeface="Raleway"/>
            </a:endParaRPr>
          </a:p>
          <a:p>
            <a:pPr indent="0" lvl="0" marL="0" rtl="0" algn="l">
              <a:spcBef>
                <a:spcPts val="1200"/>
              </a:spcBef>
              <a:spcAft>
                <a:spcPts val="0"/>
              </a:spcAft>
              <a:buNone/>
            </a:pPr>
            <a:r>
              <a:t/>
            </a:r>
            <a:endParaRPr sz="1300">
              <a:solidFill>
                <a:srgbClr val="6C6F73"/>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4"/>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Public Speaking</a:t>
            </a:r>
            <a:endParaRPr/>
          </a:p>
        </p:txBody>
      </p:sp>
      <p:sp>
        <p:nvSpPr>
          <p:cNvPr id="133" name="Google Shape;133;p24"/>
          <p:cNvSpPr txBox="1"/>
          <p:nvPr>
            <p:ph idx="1" type="body"/>
          </p:nvPr>
        </p:nvSpPr>
        <p:spPr>
          <a:xfrm>
            <a:off x="311700" y="1152475"/>
            <a:ext cx="8724300" cy="3990900"/>
          </a:xfrm>
          <a:prstGeom prst="rect">
            <a:avLst/>
          </a:prstGeom>
        </p:spPr>
        <p:txBody>
          <a:bodyPr anchorCtr="0" anchor="t" bIns="91425" lIns="91425" spcFirstLastPara="1" rIns="91425" wrap="square" tIns="91425">
            <a:normAutofit lnSpcReduction="10000"/>
          </a:bodyPr>
          <a:lstStyle/>
          <a:p>
            <a:pPr indent="-355600" lvl="0" marL="457200" rtl="0" algn="l">
              <a:spcBef>
                <a:spcPts val="0"/>
              </a:spcBef>
              <a:spcAft>
                <a:spcPts val="0"/>
              </a:spcAft>
              <a:buSzPts val="2000"/>
              <a:buFont typeface="Raleway"/>
              <a:buChar char="★"/>
            </a:pPr>
            <a:r>
              <a:rPr lang="en" sz="2000">
                <a:solidFill>
                  <a:srgbClr val="6C6F73"/>
                </a:solidFill>
                <a:highlight>
                  <a:srgbClr val="FFFFFF"/>
                </a:highlight>
                <a:latin typeface="Raleway"/>
                <a:ea typeface="Raleway"/>
                <a:cs typeface="Raleway"/>
                <a:sym typeface="Raleway"/>
              </a:rPr>
              <a:t>I</a:t>
            </a:r>
            <a:r>
              <a:rPr lang="en" sz="2000">
                <a:solidFill>
                  <a:srgbClr val="6C6F73"/>
                </a:solidFill>
                <a:highlight>
                  <a:srgbClr val="FFFFFF"/>
                </a:highlight>
                <a:latin typeface="Raleway"/>
                <a:ea typeface="Raleway"/>
                <a:cs typeface="Raleway"/>
                <a:sym typeface="Raleway"/>
              </a:rPr>
              <a:t>nform</a:t>
            </a:r>
            <a:endParaRPr sz="20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present facts/instructions</a:t>
            </a:r>
            <a:endParaRPr sz="16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u="sng">
                <a:solidFill>
                  <a:schemeClr val="hlink"/>
                </a:solidFill>
                <a:highlight>
                  <a:srgbClr val="FFFFFF"/>
                </a:highlight>
                <a:latin typeface="Raleway"/>
                <a:ea typeface="Raleway"/>
                <a:cs typeface="Raleway"/>
                <a:sym typeface="Raleway"/>
                <a:hlinkClick r:id="rId3"/>
              </a:rPr>
              <a:t>https://www.youtube.com/watch?v=StPSgqwCnVk</a:t>
            </a:r>
            <a:r>
              <a:rPr lang="en" sz="1600">
                <a:solidFill>
                  <a:srgbClr val="6C6F73"/>
                </a:solidFill>
                <a:highlight>
                  <a:srgbClr val="FFFFFF"/>
                </a:highlight>
                <a:latin typeface="Raleway"/>
                <a:ea typeface="Raleway"/>
                <a:cs typeface="Raleway"/>
                <a:sym typeface="Raleway"/>
              </a:rPr>
              <a:t> </a:t>
            </a:r>
            <a:endParaRPr sz="1600">
              <a:solidFill>
                <a:srgbClr val="6C6F73"/>
              </a:solidFill>
              <a:highlight>
                <a:srgbClr val="FFFFFF"/>
              </a:highlight>
              <a:latin typeface="Raleway"/>
              <a:ea typeface="Raleway"/>
              <a:cs typeface="Raleway"/>
              <a:sym typeface="Raleway"/>
            </a:endParaRPr>
          </a:p>
          <a:p>
            <a:pPr indent="-355600" lvl="0" marL="457200" rtl="0" algn="l">
              <a:spcBef>
                <a:spcPts val="0"/>
              </a:spcBef>
              <a:spcAft>
                <a:spcPts val="0"/>
              </a:spcAft>
              <a:buSzPts val="2000"/>
              <a:buFont typeface="Raleway"/>
              <a:buChar char="★"/>
            </a:pPr>
            <a:r>
              <a:rPr lang="en" sz="2000">
                <a:solidFill>
                  <a:srgbClr val="6C6F73"/>
                </a:solidFill>
                <a:highlight>
                  <a:srgbClr val="FFFFFF"/>
                </a:highlight>
                <a:latin typeface="Raleway"/>
                <a:ea typeface="Raleway"/>
                <a:cs typeface="Raleway"/>
                <a:sym typeface="Raleway"/>
              </a:rPr>
              <a:t>Entertain</a:t>
            </a:r>
            <a:endParaRPr sz="20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using humor relevant to the topic to keep audience attention</a:t>
            </a:r>
            <a:endParaRPr sz="16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u="sng">
                <a:solidFill>
                  <a:schemeClr val="hlink"/>
                </a:solidFill>
                <a:highlight>
                  <a:srgbClr val="FFFFFF"/>
                </a:highlight>
                <a:latin typeface="Raleway"/>
                <a:ea typeface="Raleway"/>
                <a:cs typeface="Raleway"/>
                <a:sym typeface="Raleway"/>
                <a:hlinkClick r:id="rId4"/>
              </a:rPr>
              <a:t>https://www.youtube.com/watch?v=jVoHcnaxEfQ</a:t>
            </a:r>
            <a:r>
              <a:rPr lang="en" sz="1600">
                <a:solidFill>
                  <a:srgbClr val="6C6F73"/>
                </a:solidFill>
                <a:highlight>
                  <a:srgbClr val="FFFFFF"/>
                </a:highlight>
                <a:latin typeface="Raleway"/>
                <a:ea typeface="Raleway"/>
                <a:cs typeface="Raleway"/>
                <a:sym typeface="Raleway"/>
              </a:rPr>
              <a:t> </a:t>
            </a:r>
            <a:endParaRPr sz="1600">
              <a:solidFill>
                <a:srgbClr val="6C6F73"/>
              </a:solidFill>
              <a:highlight>
                <a:srgbClr val="FFFFFF"/>
              </a:highlight>
              <a:latin typeface="Raleway"/>
              <a:ea typeface="Raleway"/>
              <a:cs typeface="Raleway"/>
              <a:sym typeface="Raleway"/>
            </a:endParaRPr>
          </a:p>
          <a:p>
            <a:pPr indent="-355600" lvl="0" marL="457200" rtl="0" algn="l">
              <a:spcBef>
                <a:spcPts val="0"/>
              </a:spcBef>
              <a:spcAft>
                <a:spcPts val="0"/>
              </a:spcAft>
              <a:buSzPts val="2000"/>
              <a:buFont typeface="Raleway"/>
              <a:buChar char="★"/>
            </a:pPr>
            <a:r>
              <a:rPr lang="en" sz="2000">
                <a:solidFill>
                  <a:srgbClr val="6C6F73"/>
                </a:solidFill>
                <a:highlight>
                  <a:srgbClr val="FFFFFF"/>
                </a:highlight>
                <a:latin typeface="Raleway"/>
                <a:ea typeface="Raleway"/>
                <a:cs typeface="Raleway"/>
                <a:sym typeface="Raleway"/>
              </a:rPr>
              <a:t>Convince</a:t>
            </a:r>
            <a:endParaRPr sz="20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influence audience attitude</a:t>
            </a:r>
            <a:endParaRPr sz="16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make audience believe/accept point of view or stimulate/inspire them</a:t>
            </a:r>
            <a:endParaRPr sz="16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u="sng">
                <a:solidFill>
                  <a:schemeClr val="hlink"/>
                </a:solidFill>
                <a:highlight>
                  <a:srgbClr val="FFFFFF"/>
                </a:highlight>
                <a:latin typeface="Raleway"/>
                <a:ea typeface="Raleway"/>
                <a:cs typeface="Raleway"/>
                <a:sym typeface="Raleway"/>
                <a:hlinkClick r:id="rId5"/>
              </a:rPr>
              <a:t>https://www.youtube.com/watch?v=Kh9GbYugA1Y</a:t>
            </a:r>
            <a:r>
              <a:rPr lang="en" sz="1600">
                <a:solidFill>
                  <a:srgbClr val="6C6F73"/>
                </a:solidFill>
                <a:highlight>
                  <a:srgbClr val="FFFFFF"/>
                </a:highlight>
                <a:latin typeface="Raleway"/>
                <a:ea typeface="Raleway"/>
                <a:cs typeface="Raleway"/>
                <a:sym typeface="Raleway"/>
              </a:rPr>
              <a:t> </a:t>
            </a:r>
            <a:endParaRPr sz="1600">
              <a:solidFill>
                <a:srgbClr val="6C6F73"/>
              </a:solidFill>
              <a:highlight>
                <a:srgbClr val="FFFFFF"/>
              </a:highlight>
              <a:latin typeface="Raleway"/>
              <a:ea typeface="Raleway"/>
              <a:cs typeface="Raleway"/>
              <a:sym typeface="Raleway"/>
            </a:endParaRPr>
          </a:p>
          <a:p>
            <a:pPr indent="-355600" lvl="0" marL="457200" rtl="0" algn="l">
              <a:spcBef>
                <a:spcPts val="0"/>
              </a:spcBef>
              <a:spcAft>
                <a:spcPts val="0"/>
              </a:spcAft>
              <a:buSzPts val="2000"/>
              <a:buFont typeface="Raleway"/>
              <a:buChar char="★"/>
            </a:pPr>
            <a:r>
              <a:rPr lang="en" sz="2000">
                <a:solidFill>
                  <a:srgbClr val="6C6F73"/>
                </a:solidFill>
                <a:highlight>
                  <a:srgbClr val="FFFFFF"/>
                </a:highlight>
                <a:latin typeface="Raleway"/>
                <a:ea typeface="Raleway"/>
                <a:cs typeface="Raleway"/>
                <a:sym typeface="Raleway"/>
              </a:rPr>
              <a:t>Persuade</a:t>
            </a:r>
            <a:endParaRPr sz="20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seek active response from audience: voting, signing petition, changing a behavior</a:t>
            </a:r>
            <a:endParaRPr sz="16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u="sng">
                <a:solidFill>
                  <a:schemeClr val="hlink"/>
                </a:solidFill>
                <a:highlight>
                  <a:srgbClr val="FFFFFF"/>
                </a:highlight>
                <a:latin typeface="Raleway"/>
                <a:ea typeface="Raleway"/>
                <a:cs typeface="Raleway"/>
                <a:sym typeface="Raleway"/>
                <a:hlinkClick r:id="rId6"/>
              </a:rPr>
              <a:t>https://www.youtube.com/watch?v=dIIhbjY4s8A</a:t>
            </a:r>
            <a:r>
              <a:rPr lang="en" sz="1600">
                <a:solidFill>
                  <a:srgbClr val="6C6F73"/>
                </a:solidFill>
                <a:highlight>
                  <a:srgbClr val="FFFFFF"/>
                </a:highlight>
                <a:latin typeface="Raleway"/>
                <a:ea typeface="Raleway"/>
                <a:cs typeface="Raleway"/>
                <a:sym typeface="Raleway"/>
              </a:rPr>
              <a:t> </a:t>
            </a:r>
            <a:endParaRPr sz="1600">
              <a:solidFill>
                <a:srgbClr val="6C6F73"/>
              </a:solidFill>
              <a:highlight>
                <a:srgbClr val="FFFFFF"/>
              </a:highlight>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Public Speaking</a:t>
            </a:r>
            <a:endParaRPr/>
          </a:p>
        </p:txBody>
      </p:sp>
      <p:sp>
        <p:nvSpPr>
          <p:cNvPr id="139" name="Google Shape;139;p25"/>
          <p:cNvSpPr txBox="1"/>
          <p:nvPr>
            <p:ph idx="1" type="body"/>
          </p:nvPr>
        </p:nvSpPr>
        <p:spPr>
          <a:xfrm>
            <a:off x="311700" y="1152475"/>
            <a:ext cx="8520600" cy="3777900"/>
          </a:xfrm>
          <a:prstGeom prst="rect">
            <a:avLst/>
          </a:prstGeom>
        </p:spPr>
        <p:txBody>
          <a:bodyPr anchorCtr="0" anchor="t" bIns="91425" lIns="91425" spcFirstLastPara="1" rIns="91425" wrap="square" tIns="91425">
            <a:normAutofit lnSpcReduction="20000"/>
          </a:bodyPr>
          <a:lstStyle/>
          <a:p>
            <a:pPr indent="-355600" lvl="0" marL="457200" rtl="0" algn="l">
              <a:spcBef>
                <a:spcPts val="0"/>
              </a:spcBef>
              <a:spcAft>
                <a:spcPts val="0"/>
              </a:spcAft>
              <a:buSzPts val="2000"/>
              <a:buFont typeface="Raleway"/>
              <a:buChar char="★"/>
            </a:pPr>
            <a:r>
              <a:rPr lang="en" sz="2000">
                <a:latin typeface="Raleway"/>
                <a:ea typeface="Raleway"/>
                <a:cs typeface="Raleway"/>
                <a:sym typeface="Raleway"/>
              </a:rPr>
              <a:t>Persuasive Approach</a:t>
            </a:r>
            <a:endParaRPr sz="2000">
              <a:latin typeface="Raleway"/>
              <a:ea typeface="Raleway"/>
              <a:cs typeface="Raleway"/>
              <a:sym typeface="Raleway"/>
            </a:endParaRPr>
          </a:p>
          <a:p>
            <a:pPr indent="-336550" lvl="1" marL="914400" rtl="0" algn="l">
              <a:spcBef>
                <a:spcPts val="0"/>
              </a:spcBef>
              <a:spcAft>
                <a:spcPts val="0"/>
              </a:spcAft>
              <a:buSzPts val="1700"/>
              <a:buFont typeface="Raleway"/>
              <a:buChar char="○"/>
            </a:pPr>
            <a:r>
              <a:rPr lang="en" sz="1700">
                <a:latin typeface="Raleway"/>
                <a:ea typeface="Raleway"/>
                <a:cs typeface="Raleway"/>
                <a:sym typeface="Raleway"/>
              </a:rPr>
              <a:t>deductive</a:t>
            </a:r>
            <a:endParaRPr sz="1700">
              <a:latin typeface="Raleway"/>
              <a:ea typeface="Raleway"/>
              <a:cs typeface="Raleway"/>
              <a:sym typeface="Raleway"/>
            </a:endParaRPr>
          </a:p>
          <a:p>
            <a:pPr indent="-323850" lvl="2" marL="1371600" rtl="0" algn="l">
              <a:spcBef>
                <a:spcPts val="0"/>
              </a:spcBef>
              <a:spcAft>
                <a:spcPts val="0"/>
              </a:spcAft>
              <a:buSzPts val="1500"/>
              <a:buFont typeface="Raleway"/>
              <a:buChar char="■"/>
            </a:pPr>
            <a:r>
              <a:rPr lang="en" sz="1500">
                <a:latin typeface="Raleway"/>
                <a:ea typeface="Raleway"/>
                <a:cs typeface="Raleway"/>
                <a:sym typeface="Raleway"/>
              </a:rPr>
              <a:t>state what you want audience to do</a:t>
            </a:r>
            <a:endParaRPr sz="1500">
              <a:latin typeface="Raleway"/>
              <a:ea typeface="Raleway"/>
              <a:cs typeface="Raleway"/>
              <a:sym typeface="Raleway"/>
            </a:endParaRPr>
          </a:p>
          <a:p>
            <a:pPr indent="-323850" lvl="3" marL="1828800" rtl="0" algn="l">
              <a:spcBef>
                <a:spcPts val="0"/>
              </a:spcBef>
              <a:spcAft>
                <a:spcPts val="0"/>
              </a:spcAft>
              <a:buSzPts val="1500"/>
              <a:buFont typeface="Raleway"/>
              <a:buChar char="●"/>
            </a:pPr>
            <a:r>
              <a:rPr lang="en" sz="1500">
                <a:latin typeface="Raleway"/>
                <a:ea typeface="Raleway"/>
                <a:cs typeface="Raleway"/>
                <a:sym typeface="Raleway"/>
              </a:rPr>
              <a:t>vote, save a river, host a student, sign up for something</a:t>
            </a:r>
            <a:endParaRPr sz="1500">
              <a:latin typeface="Raleway"/>
              <a:ea typeface="Raleway"/>
              <a:cs typeface="Raleway"/>
              <a:sym typeface="Raleway"/>
            </a:endParaRPr>
          </a:p>
          <a:p>
            <a:pPr indent="-336550" lvl="1" marL="914400" rtl="0" algn="l">
              <a:spcBef>
                <a:spcPts val="0"/>
              </a:spcBef>
              <a:spcAft>
                <a:spcPts val="0"/>
              </a:spcAft>
              <a:buSzPts val="1700"/>
              <a:buFont typeface="Raleway"/>
              <a:buChar char="○"/>
            </a:pPr>
            <a:r>
              <a:rPr lang="en" sz="1700">
                <a:latin typeface="Raleway"/>
                <a:ea typeface="Raleway"/>
                <a:cs typeface="Raleway"/>
                <a:sym typeface="Raleway"/>
              </a:rPr>
              <a:t>inductive</a:t>
            </a:r>
            <a:endParaRPr sz="1700">
              <a:latin typeface="Raleway"/>
              <a:ea typeface="Raleway"/>
              <a:cs typeface="Raleway"/>
              <a:sym typeface="Raleway"/>
            </a:endParaRPr>
          </a:p>
          <a:p>
            <a:pPr indent="-323850" lvl="2" marL="1371600" rtl="0" algn="l">
              <a:spcBef>
                <a:spcPts val="0"/>
              </a:spcBef>
              <a:spcAft>
                <a:spcPts val="0"/>
              </a:spcAft>
              <a:buSzPts val="1500"/>
              <a:buFont typeface="Raleway"/>
              <a:buChar char="■"/>
            </a:pPr>
            <a:r>
              <a:rPr lang="en" sz="1500">
                <a:latin typeface="Raleway"/>
                <a:ea typeface="Raleway"/>
                <a:cs typeface="Raleway"/>
                <a:sym typeface="Raleway"/>
              </a:rPr>
              <a:t>use reason and arguments for lead up to the conclusion</a:t>
            </a:r>
            <a:endParaRPr sz="1500">
              <a:latin typeface="Raleway"/>
              <a:ea typeface="Raleway"/>
              <a:cs typeface="Raleway"/>
              <a:sym typeface="Raleway"/>
            </a:endParaRPr>
          </a:p>
          <a:p>
            <a:pPr indent="-323850" lvl="2" marL="1371600" rtl="0" algn="l">
              <a:spcBef>
                <a:spcPts val="0"/>
              </a:spcBef>
              <a:spcAft>
                <a:spcPts val="0"/>
              </a:spcAft>
              <a:buSzPts val="1500"/>
              <a:buFont typeface="Raleway"/>
              <a:buChar char="■"/>
            </a:pPr>
            <a:r>
              <a:rPr lang="en" sz="1500">
                <a:latin typeface="Raleway"/>
                <a:ea typeface="Raleway"/>
                <a:cs typeface="Raleway"/>
                <a:sym typeface="Raleway"/>
              </a:rPr>
              <a:t>“rolling thunder approach”</a:t>
            </a:r>
            <a:endParaRPr sz="1500">
              <a:latin typeface="Raleway"/>
              <a:ea typeface="Raleway"/>
              <a:cs typeface="Raleway"/>
              <a:sym typeface="Raleway"/>
            </a:endParaRPr>
          </a:p>
          <a:p>
            <a:pPr indent="-336550" lvl="1" marL="914400" rtl="0" algn="l">
              <a:spcBef>
                <a:spcPts val="0"/>
              </a:spcBef>
              <a:spcAft>
                <a:spcPts val="0"/>
              </a:spcAft>
              <a:buSzPts val="1700"/>
              <a:buFont typeface="Raleway"/>
              <a:buChar char="○"/>
            </a:pPr>
            <a:r>
              <a:rPr lang="en" sz="1700">
                <a:latin typeface="Raleway"/>
                <a:ea typeface="Raleway"/>
                <a:cs typeface="Raleway"/>
                <a:sym typeface="Raleway"/>
              </a:rPr>
              <a:t>one sided </a:t>
            </a:r>
            <a:endParaRPr sz="1700">
              <a:latin typeface="Raleway"/>
              <a:ea typeface="Raleway"/>
              <a:cs typeface="Raleway"/>
              <a:sym typeface="Raleway"/>
            </a:endParaRPr>
          </a:p>
          <a:p>
            <a:pPr indent="-323850" lvl="2" marL="1371600" rtl="0" algn="l">
              <a:spcBef>
                <a:spcPts val="0"/>
              </a:spcBef>
              <a:spcAft>
                <a:spcPts val="0"/>
              </a:spcAft>
              <a:buSzPts val="1500"/>
              <a:buFont typeface="Raleway"/>
              <a:buChar char="■"/>
            </a:pPr>
            <a:r>
              <a:rPr lang="en" sz="1500">
                <a:latin typeface="Raleway"/>
                <a:ea typeface="Raleway"/>
                <a:cs typeface="Raleway"/>
                <a:sym typeface="Raleway"/>
              </a:rPr>
              <a:t>state the side of the issue that you support</a:t>
            </a:r>
            <a:endParaRPr sz="1500">
              <a:latin typeface="Raleway"/>
              <a:ea typeface="Raleway"/>
              <a:cs typeface="Raleway"/>
              <a:sym typeface="Raleway"/>
            </a:endParaRPr>
          </a:p>
          <a:p>
            <a:pPr indent="-336550" lvl="1" marL="914400" rtl="0" algn="l">
              <a:spcBef>
                <a:spcPts val="0"/>
              </a:spcBef>
              <a:spcAft>
                <a:spcPts val="0"/>
              </a:spcAft>
              <a:buSzPts val="1700"/>
              <a:buFont typeface="Raleway"/>
              <a:buChar char="○"/>
            </a:pPr>
            <a:r>
              <a:rPr lang="en" sz="1700">
                <a:latin typeface="Raleway"/>
                <a:ea typeface="Raleway"/>
                <a:cs typeface="Raleway"/>
                <a:sym typeface="Raleway"/>
              </a:rPr>
              <a:t>two sided or multi-faceted </a:t>
            </a:r>
            <a:endParaRPr sz="1700">
              <a:latin typeface="Raleway"/>
              <a:ea typeface="Raleway"/>
              <a:cs typeface="Raleway"/>
              <a:sym typeface="Raleway"/>
            </a:endParaRPr>
          </a:p>
          <a:p>
            <a:pPr indent="-323850" lvl="2" marL="1371600" rtl="0" algn="l">
              <a:spcBef>
                <a:spcPts val="0"/>
              </a:spcBef>
              <a:spcAft>
                <a:spcPts val="0"/>
              </a:spcAft>
              <a:buSzPts val="1500"/>
              <a:buFont typeface="Raleway"/>
              <a:buChar char="■"/>
            </a:pPr>
            <a:r>
              <a:rPr lang="en" sz="1500">
                <a:latin typeface="Raleway"/>
                <a:ea typeface="Raleway"/>
                <a:cs typeface="Raleway"/>
                <a:sym typeface="Raleway"/>
              </a:rPr>
              <a:t>address both sides of issue or multiple facets</a:t>
            </a:r>
            <a:endParaRPr sz="1500">
              <a:latin typeface="Raleway"/>
              <a:ea typeface="Raleway"/>
              <a:cs typeface="Raleway"/>
              <a:sym typeface="Raleway"/>
            </a:endParaRPr>
          </a:p>
          <a:p>
            <a:pPr indent="-323850" lvl="2" marL="1371600" rtl="0" algn="l">
              <a:spcBef>
                <a:spcPts val="0"/>
              </a:spcBef>
              <a:spcAft>
                <a:spcPts val="0"/>
              </a:spcAft>
              <a:buSzPts val="1500"/>
              <a:buFont typeface="Raleway"/>
              <a:buChar char="■"/>
            </a:pPr>
            <a:r>
              <a:rPr lang="en" sz="1500">
                <a:latin typeface="Raleway"/>
                <a:ea typeface="Raleway"/>
                <a:cs typeface="Raleway"/>
                <a:sym typeface="Raleway"/>
              </a:rPr>
              <a:t>champion your side and argue against others</a:t>
            </a:r>
            <a:endParaRPr sz="1500">
              <a:latin typeface="Raleway"/>
              <a:ea typeface="Raleway"/>
              <a:cs typeface="Raleway"/>
              <a:sym typeface="Raleway"/>
            </a:endParaRPr>
          </a:p>
          <a:p>
            <a:pPr indent="0" lvl="0" marL="0" rtl="0" algn="l">
              <a:spcBef>
                <a:spcPts val="1200"/>
              </a:spcBef>
              <a:spcAft>
                <a:spcPts val="0"/>
              </a:spcAft>
              <a:buNone/>
            </a:pPr>
            <a:r>
              <a:t/>
            </a:r>
            <a:endParaRPr sz="1400">
              <a:latin typeface="Raleway"/>
              <a:ea typeface="Raleway"/>
              <a:cs typeface="Raleway"/>
              <a:sym typeface="Raleway"/>
            </a:endParaRPr>
          </a:p>
          <a:p>
            <a:pPr indent="-355600" lvl="0" marL="457200" rtl="0" algn="l">
              <a:spcBef>
                <a:spcPts val="1200"/>
              </a:spcBef>
              <a:spcAft>
                <a:spcPts val="0"/>
              </a:spcAft>
              <a:buSzPts val="2000"/>
              <a:buFont typeface="Raleway"/>
              <a:buChar char="★"/>
            </a:pPr>
            <a:r>
              <a:rPr lang="en" sz="2000">
                <a:latin typeface="Raleway"/>
                <a:ea typeface="Raleway"/>
                <a:cs typeface="Raleway"/>
                <a:sym typeface="Raleway"/>
              </a:rPr>
              <a:t>Small changes are easier for people. </a:t>
            </a:r>
            <a:endParaRPr sz="2000">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6"/>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Delivery</a:t>
            </a:r>
            <a:endParaRPr/>
          </a:p>
        </p:txBody>
      </p:sp>
      <p:sp>
        <p:nvSpPr>
          <p:cNvPr id="145" name="Google Shape;145;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Font typeface="Raleway"/>
              <a:buChar char="★"/>
            </a:pPr>
            <a:r>
              <a:rPr lang="en">
                <a:latin typeface="Raleway"/>
                <a:ea typeface="Raleway"/>
                <a:cs typeface="Raleway"/>
                <a:sym typeface="Raleway"/>
              </a:rPr>
              <a:t>Manuscript</a:t>
            </a:r>
            <a:endParaRPr>
              <a:latin typeface="Raleway"/>
              <a:ea typeface="Raleway"/>
              <a:cs typeface="Raleway"/>
              <a:sym typeface="Raleway"/>
            </a:endParaRPr>
          </a:p>
          <a:p>
            <a:pPr indent="-316706" lvl="1" marL="914400" rtl="0" algn="l">
              <a:spcBef>
                <a:spcPts val="0"/>
              </a:spcBef>
              <a:spcAft>
                <a:spcPts val="0"/>
              </a:spcAft>
              <a:buSzPct val="100000"/>
              <a:buFont typeface="Raleway"/>
              <a:buChar char="○"/>
            </a:pPr>
            <a:r>
              <a:rPr lang="en" sz="1500">
                <a:latin typeface="Raleway"/>
                <a:ea typeface="Raleway"/>
                <a:cs typeface="Raleway"/>
                <a:sym typeface="Raleway"/>
              </a:rPr>
              <a:t>read only for absolute accuracy</a:t>
            </a:r>
            <a:endParaRPr sz="1500">
              <a:latin typeface="Raleway"/>
              <a:ea typeface="Raleway"/>
              <a:cs typeface="Raleway"/>
              <a:sym typeface="Raleway"/>
            </a:endParaRPr>
          </a:p>
          <a:p>
            <a:pPr indent="-334327" lvl="0" marL="457200" rtl="0" algn="l">
              <a:spcBef>
                <a:spcPts val="0"/>
              </a:spcBef>
              <a:spcAft>
                <a:spcPts val="0"/>
              </a:spcAft>
              <a:buSzPct val="100000"/>
              <a:buFont typeface="Raleway"/>
              <a:buChar char="★"/>
            </a:pPr>
            <a:r>
              <a:rPr lang="en">
                <a:latin typeface="Raleway"/>
                <a:ea typeface="Raleway"/>
                <a:cs typeface="Raleway"/>
                <a:sym typeface="Raleway"/>
              </a:rPr>
              <a:t>Memorized</a:t>
            </a:r>
            <a:endParaRPr>
              <a:latin typeface="Raleway"/>
              <a:ea typeface="Raleway"/>
              <a:cs typeface="Raleway"/>
              <a:sym typeface="Raleway"/>
            </a:endParaRPr>
          </a:p>
          <a:p>
            <a:pPr indent="-316706" lvl="1" marL="914400" rtl="0" algn="l">
              <a:spcBef>
                <a:spcPts val="0"/>
              </a:spcBef>
              <a:spcAft>
                <a:spcPts val="0"/>
              </a:spcAft>
              <a:buSzPct val="100000"/>
              <a:buFont typeface="Raleway"/>
              <a:buChar char="○"/>
            </a:pPr>
            <a:r>
              <a:rPr lang="en" sz="1500">
                <a:latin typeface="Raleway"/>
                <a:ea typeface="Raleway"/>
                <a:cs typeface="Raleway"/>
                <a:sym typeface="Raleway"/>
              </a:rPr>
              <a:t>seldom</a:t>
            </a:r>
            <a:endParaRPr sz="1500">
              <a:latin typeface="Raleway"/>
              <a:ea typeface="Raleway"/>
              <a:cs typeface="Raleway"/>
              <a:sym typeface="Raleway"/>
            </a:endParaRPr>
          </a:p>
          <a:p>
            <a:pPr indent="-316706" lvl="1" marL="914400" rtl="0" algn="l">
              <a:spcBef>
                <a:spcPts val="0"/>
              </a:spcBef>
              <a:spcAft>
                <a:spcPts val="0"/>
              </a:spcAft>
              <a:buSzPct val="100000"/>
              <a:buFont typeface="Raleway"/>
              <a:buChar char="○"/>
            </a:pPr>
            <a:r>
              <a:rPr lang="en" sz="1500">
                <a:latin typeface="Raleway"/>
                <a:ea typeface="Raleway"/>
                <a:cs typeface="Raleway"/>
                <a:sym typeface="Raleway"/>
              </a:rPr>
              <a:t>practice until comfortable</a:t>
            </a:r>
            <a:endParaRPr sz="1500">
              <a:latin typeface="Raleway"/>
              <a:ea typeface="Raleway"/>
              <a:cs typeface="Raleway"/>
              <a:sym typeface="Raleway"/>
            </a:endParaRPr>
          </a:p>
          <a:p>
            <a:pPr indent="-334327" lvl="0" marL="457200" rtl="0" algn="l">
              <a:spcBef>
                <a:spcPts val="0"/>
              </a:spcBef>
              <a:spcAft>
                <a:spcPts val="0"/>
              </a:spcAft>
              <a:buSzPct val="100000"/>
              <a:buFont typeface="Raleway"/>
              <a:buChar char="★"/>
            </a:pPr>
            <a:r>
              <a:rPr lang="en">
                <a:latin typeface="Raleway"/>
                <a:ea typeface="Raleway"/>
                <a:cs typeface="Raleway"/>
                <a:sym typeface="Raleway"/>
              </a:rPr>
              <a:t>Impromptu</a:t>
            </a:r>
            <a:endParaRPr>
              <a:latin typeface="Raleway"/>
              <a:ea typeface="Raleway"/>
              <a:cs typeface="Raleway"/>
              <a:sym typeface="Raleway"/>
            </a:endParaRPr>
          </a:p>
          <a:p>
            <a:pPr indent="-316706" lvl="1" marL="914400" rtl="0" algn="l">
              <a:spcBef>
                <a:spcPts val="0"/>
              </a:spcBef>
              <a:spcAft>
                <a:spcPts val="0"/>
              </a:spcAft>
              <a:buSzPct val="100000"/>
              <a:buFont typeface="Raleway"/>
              <a:buChar char="○"/>
            </a:pPr>
            <a:r>
              <a:rPr lang="en" sz="1500">
                <a:latin typeface="Raleway"/>
                <a:ea typeface="Raleway"/>
                <a:cs typeface="Raleway"/>
                <a:sym typeface="Raleway"/>
              </a:rPr>
              <a:t>speaking with little or no prep</a:t>
            </a:r>
            <a:endParaRPr sz="1500">
              <a:latin typeface="Raleway"/>
              <a:ea typeface="Raleway"/>
              <a:cs typeface="Raleway"/>
              <a:sym typeface="Raleway"/>
            </a:endParaRPr>
          </a:p>
          <a:p>
            <a:pPr indent="-316706" lvl="1" marL="914400" rtl="0" algn="l">
              <a:spcBef>
                <a:spcPts val="0"/>
              </a:spcBef>
              <a:spcAft>
                <a:spcPts val="0"/>
              </a:spcAft>
              <a:buSzPct val="100000"/>
              <a:buFont typeface="Raleway"/>
              <a:buChar char="○"/>
            </a:pPr>
            <a:r>
              <a:rPr lang="en" sz="1500">
                <a:latin typeface="Raleway"/>
                <a:ea typeface="Raleway"/>
                <a:cs typeface="Raleway"/>
                <a:sym typeface="Raleway"/>
              </a:rPr>
              <a:t>do only if comfortable with subject</a:t>
            </a:r>
            <a:endParaRPr sz="1500">
              <a:latin typeface="Raleway"/>
              <a:ea typeface="Raleway"/>
              <a:cs typeface="Raleway"/>
              <a:sym typeface="Raleway"/>
            </a:endParaRPr>
          </a:p>
          <a:p>
            <a:pPr indent="-316706" lvl="1" marL="914400" rtl="0" algn="l">
              <a:spcBef>
                <a:spcPts val="0"/>
              </a:spcBef>
              <a:spcAft>
                <a:spcPts val="0"/>
              </a:spcAft>
              <a:buSzPct val="100000"/>
              <a:buFont typeface="Raleway"/>
              <a:buChar char="○"/>
            </a:pPr>
            <a:r>
              <a:rPr lang="en" sz="1500">
                <a:latin typeface="Raleway"/>
                <a:ea typeface="Raleway"/>
                <a:cs typeface="Raleway"/>
                <a:sym typeface="Raleway"/>
              </a:rPr>
              <a:t>take a beat and think before speaking</a:t>
            </a:r>
            <a:endParaRPr sz="1500">
              <a:latin typeface="Raleway"/>
              <a:ea typeface="Raleway"/>
              <a:cs typeface="Raleway"/>
              <a:sym typeface="Raleway"/>
            </a:endParaRPr>
          </a:p>
          <a:p>
            <a:pPr indent="-334327" lvl="0" marL="457200" rtl="0" algn="l">
              <a:spcBef>
                <a:spcPts val="0"/>
              </a:spcBef>
              <a:spcAft>
                <a:spcPts val="0"/>
              </a:spcAft>
              <a:buSzPct val="100000"/>
              <a:buFont typeface="Raleway"/>
              <a:buChar char="★"/>
            </a:pPr>
            <a:r>
              <a:rPr lang="en">
                <a:latin typeface="Raleway"/>
                <a:ea typeface="Raleway"/>
                <a:cs typeface="Raleway"/>
                <a:sym typeface="Raleway"/>
              </a:rPr>
              <a:t>Extemporaneously</a:t>
            </a:r>
            <a:endParaRPr>
              <a:latin typeface="Raleway"/>
              <a:ea typeface="Raleway"/>
              <a:cs typeface="Raleway"/>
              <a:sym typeface="Raleway"/>
            </a:endParaRPr>
          </a:p>
          <a:p>
            <a:pPr indent="-316706" lvl="1" marL="914400" rtl="0" algn="l">
              <a:spcBef>
                <a:spcPts val="0"/>
              </a:spcBef>
              <a:spcAft>
                <a:spcPts val="0"/>
              </a:spcAft>
              <a:buSzPct val="100000"/>
              <a:buFont typeface="Raleway"/>
              <a:buChar char="○"/>
            </a:pPr>
            <a:r>
              <a:rPr lang="en" sz="1500">
                <a:latin typeface="Raleway"/>
                <a:ea typeface="Raleway"/>
                <a:cs typeface="Raleway"/>
                <a:sym typeface="Raleway"/>
              </a:rPr>
              <a:t>Carefully prepared and delivered with brief notes</a:t>
            </a:r>
            <a:endParaRPr sz="1500">
              <a:latin typeface="Raleway"/>
              <a:ea typeface="Raleway"/>
              <a:cs typeface="Raleway"/>
              <a:sym typeface="Raleway"/>
            </a:endParaRPr>
          </a:p>
          <a:p>
            <a:pPr indent="0" lvl="0" marL="914400" rtl="0" algn="l">
              <a:spcBef>
                <a:spcPts val="1200"/>
              </a:spcBef>
              <a:spcAft>
                <a:spcPts val="0"/>
              </a:spcAft>
              <a:buNone/>
            </a:pPr>
            <a:r>
              <a:t/>
            </a:r>
            <a:endParaRPr>
              <a:latin typeface="Raleway"/>
              <a:ea typeface="Raleway"/>
              <a:cs typeface="Raleway"/>
              <a:sym typeface="Raleway"/>
            </a:endParaRPr>
          </a:p>
          <a:p>
            <a:pPr indent="-334327" lvl="0" marL="457200" rtl="0" algn="l">
              <a:spcBef>
                <a:spcPts val="1200"/>
              </a:spcBef>
              <a:spcAft>
                <a:spcPts val="0"/>
              </a:spcAft>
              <a:buSzPct val="100000"/>
              <a:buFont typeface="Raleway"/>
              <a:buChar char="★"/>
            </a:pPr>
            <a:r>
              <a:rPr lang="en">
                <a:latin typeface="Raleway"/>
                <a:ea typeface="Raleway"/>
                <a:cs typeface="Raleway"/>
                <a:sym typeface="Raleway"/>
              </a:rPr>
              <a:t>Should sound spontaneous, even with extensive prep</a:t>
            </a:r>
            <a:endParaRPr>
              <a:latin typeface="Raleway"/>
              <a:ea typeface="Raleway"/>
              <a:cs typeface="Raleway"/>
              <a:sym typeface="Raleway"/>
            </a:endParaRPr>
          </a:p>
        </p:txBody>
      </p:sp>
      <p:pic>
        <p:nvPicPr>
          <p:cNvPr id="146" name="Google Shape;146;p26"/>
          <p:cNvPicPr preferRelativeResize="0"/>
          <p:nvPr/>
        </p:nvPicPr>
        <p:blipFill rotWithShape="1">
          <a:blip r:embed="rId3">
            <a:alphaModFix/>
          </a:blip>
          <a:srcRect b="13569" l="0" r="0" t="6939"/>
          <a:stretch/>
        </p:blipFill>
        <p:spPr>
          <a:xfrm>
            <a:off x="6470750" y="1530650"/>
            <a:ext cx="2095500" cy="2082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7"/>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Public Speaking and Conversation</a:t>
            </a:r>
            <a:endParaRPr/>
          </a:p>
        </p:txBody>
      </p:sp>
      <p:sp>
        <p:nvSpPr>
          <p:cNvPr id="152" name="Google Shape;152;p27"/>
          <p:cNvSpPr txBox="1"/>
          <p:nvPr>
            <p:ph idx="1" type="body"/>
          </p:nvPr>
        </p:nvSpPr>
        <p:spPr>
          <a:xfrm>
            <a:off x="311700" y="1152475"/>
            <a:ext cx="8520600" cy="31002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Font typeface="Raleway"/>
              <a:buChar char="★"/>
            </a:pPr>
            <a:r>
              <a:rPr lang="en" sz="2000">
                <a:solidFill>
                  <a:srgbClr val="6C6F73"/>
                </a:solidFill>
                <a:highlight>
                  <a:srgbClr val="FFFFFF"/>
                </a:highlight>
                <a:latin typeface="Raleway"/>
                <a:ea typeface="Raleway"/>
                <a:cs typeface="Raleway"/>
                <a:sym typeface="Raleway"/>
              </a:rPr>
              <a:t>Organize thoughts</a:t>
            </a:r>
            <a:endParaRPr sz="20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giving directions to your house</a:t>
            </a:r>
            <a:endParaRPr sz="1600">
              <a:solidFill>
                <a:srgbClr val="6C6F73"/>
              </a:solidFill>
              <a:highlight>
                <a:srgbClr val="FFFFFF"/>
              </a:highlight>
              <a:latin typeface="Raleway"/>
              <a:ea typeface="Raleway"/>
              <a:cs typeface="Raleway"/>
              <a:sym typeface="Raleway"/>
            </a:endParaRPr>
          </a:p>
          <a:p>
            <a:pPr indent="-355600" lvl="0" marL="457200" rtl="0" algn="l">
              <a:spcBef>
                <a:spcPts val="0"/>
              </a:spcBef>
              <a:spcAft>
                <a:spcPts val="0"/>
              </a:spcAft>
              <a:buClr>
                <a:srgbClr val="6C6F73"/>
              </a:buClr>
              <a:buSzPts val="2000"/>
              <a:buFont typeface="Raleway"/>
              <a:buChar char="★"/>
            </a:pPr>
            <a:r>
              <a:rPr lang="en" sz="2000">
                <a:solidFill>
                  <a:srgbClr val="6C6F73"/>
                </a:solidFill>
                <a:highlight>
                  <a:srgbClr val="FFFFFF"/>
                </a:highlight>
                <a:latin typeface="Raleway"/>
                <a:ea typeface="Raleway"/>
                <a:cs typeface="Raleway"/>
                <a:sym typeface="Raleway"/>
              </a:rPr>
              <a:t>Tailor message to audience</a:t>
            </a:r>
            <a:endParaRPr sz="20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age and background</a:t>
            </a:r>
            <a:endParaRPr sz="1600">
              <a:solidFill>
                <a:srgbClr val="6C6F73"/>
              </a:solidFill>
              <a:highlight>
                <a:srgbClr val="FFFFFF"/>
              </a:highlight>
              <a:latin typeface="Raleway"/>
              <a:ea typeface="Raleway"/>
              <a:cs typeface="Raleway"/>
              <a:sym typeface="Raleway"/>
            </a:endParaRPr>
          </a:p>
          <a:p>
            <a:pPr indent="-355600" lvl="0" marL="457200" rtl="0" algn="l">
              <a:spcBef>
                <a:spcPts val="0"/>
              </a:spcBef>
              <a:spcAft>
                <a:spcPts val="0"/>
              </a:spcAft>
              <a:buClr>
                <a:srgbClr val="6C6F73"/>
              </a:buClr>
              <a:buSzPts val="2000"/>
              <a:buFont typeface="Raleway"/>
              <a:buChar char="★"/>
            </a:pPr>
            <a:r>
              <a:rPr lang="en" sz="2000">
                <a:solidFill>
                  <a:srgbClr val="6C6F73"/>
                </a:solidFill>
                <a:highlight>
                  <a:srgbClr val="FFFFFF"/>
                </a:highlight>
                <a:latin typeface="Raleway"/>
                <a:ea typeface="Raleway"/>
                <a:cs typeface="Raleway"/>
                <a:sym typeface="Raleway"/>
              </a:rPr>
              <a:t>Telling a story for max impact</a:t>
            </a:r>
            <a:endParaRPr sz="20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build to the punchline</a:t>
            </a:r>
            <a:endParaRPr sz="1600">
              <a:solidFill>
                <a:srgbClr val="6C6F73"/>
              </a:solidFill>
              <a:highlight>
                <a:srgbClr val="FFFFFF"/>
              </a:highlight>
              <a:latin typeface="Raleway"/>
              <a:ea typeface="Raleway"/>
              <a:cs typeface="Raleway"/>
              <a:sym typeface="Raleway"/>
            </a:endParaRPr>
          </a:p>
          <a:p>
            <a:pPr indent="-355600" lvl="0" marL="457200" rtl="0" algn="l">
              <a:spcBef>
                <a:spcPts val="0"/>
              </a:spcBef>
              <a:spcAft>
                <a:spcPts val="0"/>
              </a:spcAft>
              <a:buClr>
                <a:srgbClr val="6C6F73"/>
              </a:buClr>
              <a:buSzPts val="2000"/>
              <a:buFont typeface="Raleway"/>
              <a:buChar char="★"/>
            </a:pPr>
            <a:r>
              <a:rPr lang="en" sz="2000">
                <a:solidFill>
                  <a:srgbClr val="6C6F73"/>
                </a:solidFill>
                <a:highlight>
                  <a:srgbClr val="FFFFFF"/>
                </a:highlight>
                <a:latin typeface="Raleway"/>
                <a:ea typeface="Raleway"/>
                <a:cs typeface="Raleway"/>
                <a:sym typeface="Raleway"/>
              </a:rPr>
              <a:t>Adapt to listener feedback</a:t>
            </a:r>
            <a:endParaRPr sz="20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verbal </a:t>
            </a:r>
            <a:endParaRPr sz="16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nonverbal: looks of confusion, offense/pain, hurt</a:t>
            </a:r>
            <a:endParaRPr sz="1600">
              <a:solidFill>
                <a:srgbClr val="6C6F73"/>
              </a:solidFill>
              <a:highlight>
                <a:srgbClr val="FFFFFF"/>
              </a:highlight>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8"/>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Public Speaking vs Conversation</a:t>
            </a:r>
            <a:endParaRPr/>
          </a:p>
        </p:txBody>
      </p:sp>
      <p:sp>
        <p:nvSpPr>
          <p:cNvPr id="158" name="Google Shape;158;p28"/>
          <p:cNvSpPr txBox="1"/>
          <p:nvPr>
            <p:ph idx="1" type="body"/>
          </p:nvPr>
        </p:nvSpPr>
        <p:spPr>
          <a:xfrm>
            <a:off x="311700" y="1152475"/>
            <a:ext cx="8520600" cy="3630600"/>
          </a:xfrm>
          <a:prstGeom prst="rect">
            <a:avLst/>
          </a:prstGeom>
        </p:spPr>
        <p:txBody>
          <a:bodyPr anchorCtr="0" anchor="t" bIns="91425" lIns="91425" spcFirstLastPara="1" rIns="91425" wrap="square" tIns="91425">
            <a:normAutofit/>
          </a:bodyPr>
          <a:lstStyle/>
          <a:p>
            <a:pPr indent="-356629" lvl="0" marL="457200" rtl="0" algn="l">
              <a:spcBef>
                <a:spcPts val="0"/>
              </a:spcBef>
              <a:spcAft>
                <a:spcPts val="0"/>
              </a:spcAft>
              <a:buSzPts val="2016"/>
              <a:buFont typeface="Raleway"/>
              <a:buChar char="★"/>
            </a:pPr>
            <a:r>
              <a:rPr lang="en" sz="2016">
                <a:solidFill>
                  <a:srgbClr val="6C6F73"/>
                </a:solidFill>
                <a:highlight>
                  <a:srgbClr val="FFFFFF"/>
                </a:highlight>
                <a:latin typeface="Raleway"/>
                <a:ea typeface="Raleway"/>
                <a:cs typeface="Raleway"/>
                <a:sym typeface="Raleway"/>
              </a:rPr>
              <a:t>Structure</a:t>
            </a:r>
            <a:endParaRPr sz="2016">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time limit</a:t>
            </a:r>
            <a:endParaRPr sz="16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uninterrupted. questions held to the end</a:t>
            </a:r>
            <a:endParaRPr sz="1600">
              <a:solidFill>
                <a:srgbClr val="6C6F73"/>
              </a:solidFill>
              <a:highlight>
                <a:srgbClr val="FFFFFF"/>
              </a:highlight>
              <a:latin typeface="Raleway"/>
              <a:ea typeface="Raleway"/>
              <a:cs typeface="Raleway"/>
              <a:sym typeface="Raleway"/>
            </a:endParaRPr>
          </a:p>
          <a:p>
            <a:pPr indent="-355600" lvl="0" marL="457200" rtl="0" algn="l">
              <a:spcBef>
                <a:spcPts val="0"/>
              </a:spcBef>
              <a:spcAft>
                <a:spcPts val="0"/>
              </a:spcAft>
              <a:buClr>
                <a:srgbClr val="6C6F73"/>
              </a:buClr>
              <a:buSzPts val="2000"/>
              <a:buFont typeface="Raleway"/>
              <a:buChar char="★"/>
            </a:pPr>
            <a:r>
              <a:rPr lang="en" sz="2000">
                <a:solidFill>
                  <a:srgbClr val="6C6F73"/>
                </a:solidFill>
                <a:highlight>
                  <a:srgbClr val="FFFFFF"/>
                </a:highlight>
                <a:latin typeface="Raleway"/>
                <a:ea typeface="Raleway"/>
                <a:cs typeface="Raleway"/>
                <a:sym typeface="Raleway"/>
              </a:rPr>
              <a:t>Formal language</a:t>
            </a:r>
            <a:endParaRPr sz="20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n</a:t>
            </a:r>
            <a:r>
              <a:rPr lang="en" sz="1600">
                <a:solidFill>
                  <a:srgbClr val="6C6F73"/>
                </a:solidFill>
                <a:highlight>
                  <a:srgbClr val="FFFFFF"/>
                </a:highlight>
                <a:latin typeface="Raleway"/>
                <a:ea typeface="Raleway"/>
                <a:cs typeface="Raleway"/>
                <a:sym typeface="Raleway"/>
              </a:rPr>
              <a:t>o slang, jargon, poor grammar</a:t>
            </a:r>
            <a:endParaRPr sz="1600">
              <a:solidFill>
                <a:srgbClr val="6C6F73"/>
              </a:solidFill>
              <a:highlight>
                <a:srgbClr val="FFFFFF"/>
              </a:highlight>
              <a:latin typeface="Raleway"/>
              <a:ea typeface="Raleway"/>
              <a:cs typeface="Raleway"/>
              <a:sym typeface="Raleway"/>
            </a:endParaRPr>
          </a:p>
          <a:p>
            <a:pPr indent="-355600" lvl="0" marL="457200" rtl="0" algn="l">
              <a:spcBef>
                <a:spcPts val="0"/>
              </a:spcBef>
              <a:spcAft>
                <a:spcPts val="0"/>
              </a:spcAft>
              <a:buClr>
                <a:srgbClr val="6C6F73"/>
              </a:buClr>
              <a:buSzPts val="2000"/>
              <a:buFont typeface="Raleway"/>
              <a:buChar char="★"/>
            </a:pPr>
            <a:r>
              <a:rPr lang="en" sz="2000">
                <a:solidFill>
                  <a:srgbClr val="6C6F73"/>
                </a:solidFill>
                <a:highlight>
                  <a:srgbClr val="FFFFFF"/>
                </a:highlight>
                <a:latin typeface="Raleway"/>
                <a:ea typeface="Raleway"/>
                <a:cs typeface="Raleway"/>
                <a:sym typeface="Raleway"/>
              </a:rPr>
              <a:t>Formal delivery</a:t>
            </a:r>
            <a:endParaRPr sz="20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no vocalized pauses: “um, and, uh”</a:t>
            </a:r>
            <a:endParaRPr sz="16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do not repeat stock phrases: “basically, you know, I mean” </a:t>
            </a:r>
            <a:endParaRPr sz="1600">
              <a:solidFill>
                <a:srgbClr val="6C6F73"/>
              </a:solidFill>
              <a:highlight>
                <a:srgbClr val="FFFFFF"/>
              </a:highlight>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9"/>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Public Speaking</a:t>
            </a:r>
            <a:endParaRPr/>
          </a:p>
        </p:txBody>
      </p:sp>
      <p:sp>
        <p:nvSpPr>
          <p:cNvPr id="164" name="Google Shape;164;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Font typeface="Raleway"/>
              <a:buChar char="★"/>
            </a:pPr>
            <a:r>
              <a:rPr lang="en" sz="2000">
                <a:latin typeface="Raleway"/>
                <a:ea typeface="Raleway"/>
                <a:cs typeface="Raleway"/>
                <a:sym typeface="Raleway"/>
              </a:rPr>
              <a:t>Audience centered</a:t>
            </a:r>
            <a:endParaRPr sz="20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purpose of speech: desired response - believe or do? </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who are they? </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what style would be effective?</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egocentric: how does this affect me? Why should I care?  </a:t>
            </a:r>
            <a:endParaRPr sz="1600">
              <a:latin typeface="Raleway"/>
              <a:ea typeface="Raleway"/>
              <a:cs typeface="Raleway"/>
              <a:sym typeface="Raleway"/>
            </a:endParaRPr>
          </a:p>
          <a:p>
            <a:pPr indent="-355600" lvl="0" marL="457200" rtl="0" algn="l">
              <a:spcBef>
                <a:spcPts val="0"/>
              </a:spcBef>
              <a:spcAft>
                <a:spcPts val="0"/>
              </a:spcAft>
              <a:buSzPts val="2000"/>
              <a:buFont typeface="Raleway"/>
              <a:buChar char="★"/>
            </a:pPr>
            <a:r>
              <a:rPr lang="en" sz="2000">
                <a:latin typeface="Raleway"/>
                <a:ea typeface="Raleway"/>
                <a:cs typeface="Raleway"/>
                <a:sym typeface="Raleway"/>
              </a:rPr>
              <a:t>Speech</a:t>
            </a:r>
            <a:endParaRPr sz="20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2 messages</a:t>
            </a:r>
            <a:endParaRPr sz="1600">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one the speaker presents</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one the audience hears</a:t>
            </a:r>
            <a:endParaRPr>
              <a:latin typeface="Raleway"/>
              <a:ea typeface="Raleway"/>
              <a:cs typeface="Raleway"/>
              <a:sym typeface="Raleway"/>
            </a:endParaRPr>
          </a:p>
        </p:txBody>
      </p:sp>
      <p:pic>
        <p:nvPicPr>
          <p:cNvPr id="165" name="Google Shape;165;p29"/>
          <p:cNvPicPr preferRelativeResize="0"/>
          <p:nvPr/>
        </p:nvPicPr>
        <p:blipFill>
          <a:blip r:embed="rId3">
            <a:alphaModFix/>
          </a:blip>
          <a:stretch>
            <a:fillRect/>
          </a:stretch>
        </p:blipFill>
        <p:spPr>
          <a:xfrm>
            <a:off x="5658400" y="3204575"/>
            <a:ext cx="3173900" cy="17853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30"/>
          <p:cNvPicPr preferRelativeResize="0"/>
          <p:nvPr/>
        </p:nvPicPr>
        <p:blipFill>
          <a:blip r:embed="rId3">
            <a:alphaModFix/>
          </a:blip>
          <a:stretch>
            <a:fillRect/>
          </a:stretch>
        </p:blipFill>
        <p:spPr>
          <a:xfrm>
            <a:off x="2158400" y="162225"/>
            <a:ext cx="4827199" cy="3231300"/>
          </a:xfrm>
          <a:prstGeom prst="rect">
            <a:avLst/>
          </a:prstGeom>
          <a:noFill/>
          <a:ln>
            <a:noFill/>
          </a:ln>
        </p:spPr>
      </p:pic>
      <p:pic>
        <p:nvPicPr>
          <p:cNvPr id="171" name="Google Shape;171;p30"/>
          <p:cNvPicPr preferRelativeResize="0"/>
          <p:nvPr/>
        </p:nvPicPr>
        <p:blipFill>
          <a:blip r:embed="rId4">
            <a:alphaModFix/>
          </a:blip>
          <a:stretch>
            <a:fillRect/>
          </a:stretch>
        </p:blipFill>
        <p:spPr>
          <a:xfrm>
            <a:off x="3645199" y="2931950"/>
            <a:ext cx="1853601" cy="216606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1"/>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Purpose of Speech: Idea Organization</a:t>
            </a:r>
            <a:endParaRPr/>
          </a:p>
        </p:txBody>
      </p:sp>
      <p:sp>
        <p:nvSpPr>
          <p:cNvPr id="177" name="Google Shape;177;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Font typeface="Raleway"/>
              <a:buChar char="★"/>
            </a:pPr>
            <a:r>
              <a:rPr lang="en">
                <a:latin typeface="Raleway"/>
                <a:ea typeface="Raleway"/>
                <a:cs typeface="Raleway"/>
                <a:sym typeface="Raleway"/>
              </a:rPr>
              <a:t>Chronological Order</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past/present/future</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
                <a:latin typeface="Raleway"/>
                <a:ea typeface="Raleway"/>
                <a:cs typeface="Raleway"/>
                <a:sym typeface="Raleway"/>
              </a:rPr>
              <a:t>Problem and Solution</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state a problem, offer solution</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depending on audience knowledge base, focus on problem and solution OR just solution</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
                <a:latin typeface="Raleway"/>
                <a:ea typeface="Raleway"/>
                <a:cs typeface="Raleway"/>
                <a:sym typeface="Raleway"/>
              </a:rPr>
              <a:t>Analogy or Metaphor</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compare your idea to a similar idea or object</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ex: giving a speech is like the flight of an airplane - takeoff is the intro, the flight is the body of the speech, the passengers are the audience, the pilot is the speaker, and the landing is the conclusion</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
                <a:latin typeface="Raleway"/>
                <a:ea typeface="Raleway"/>
                <a:cs typeface="Raleway"/>
                <a:sym typeface="Raleway"/>
              </a:rPr>
              <a:t>Cause and Effect</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scientific discussions</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problem, causation, impact</a:t>
            </a:r>
            <a:endParaRPr>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txBox="1"/>
          <p:nvPr>
            <p:ph idx="1" type="body"/>
          </p:nvPr>
        </p:nvSpPr>
        <p:spPr>
          <a:xfrm>
            <a:off x="311700" y="14953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Raleway"/>
              <a:buChar char="●"/>
            </a:pPr>
            <a:r>
              <a:rPr lang="en">
                <a:solidFill>
                  <a:schemeClr val="dk1"/>
                </a:solidFill>
                <a:latin typeface="Raleway"/>
                <a:ea typeface="Raleway"/>
                <a:cs typeface="Raleway"/>
                <a:sym typeface="Raleway"/>
              </a:rPr>
              <a:t>Safety </a:t>
            </a:r>
            <a:endParaRPr>
              <a:solidFill>
                <a:schemeClr val="dk1"/>
              </a:solidFill>
              <a:latin typeface="Raleway"/>
              <a:ea typeface="Raleway"/>
              <a:cs typeface="Raleway"/>
              <a:sym typeface="Raleway"/>
            </a:endParaRPr>
          </a:p>
          <a:p>
            <a:pPr indent="-317500" lvl="1" marL="914400" rtl="0" algn="l">
              <a:spcBef>
                <a:spcPts val="0"/>
              </a:spcBef>
              <a:spcAft>
                <a:spcPts val="0"/>
              </a:spcAft>
              <a:buClr>
                <a:schemeClr val="dk1"/>
              </a:buClr>
              <a:buSzPts val="1400"/>
              <a:buFont typeface="Raleway"/>
              <a:buChar char="○"/>
            </a:pPr>
            <a:r>
              <a:rPr lang="en">
                <a:solidFill>
                  <a:schemeClr val="dk1"/>
                </a:solidFill>
                <a:latin typeface="Raleway"/>
                <a:ea typeface="Raleway"/>
                <a:cs typeface="Raleway"/>
                <a:sym typeface="Raleway"/>
              </a:rPr>
              <a:t>Follow your family’s rules for going online</a:t>
            </a:r>
            <a:endParaRPr>
              <a:solidFill>
                <a:schemeClr val="dk1"/>
              </a:solidFill>
              <a:latin typeface="Raleway"/>
              <a:ea typeface="Raleway"/>
              <a:cs typeface="Raleway"/>
              <a:sym typeface="Raleway"/>
            </a:endParaRPr>
          </a:p>
          <a:p>
            <a:pPr indent="-317500" lvl="1" marL="914400" rtl="0" algn="l">
              <a:spcBef>
                <a:spcPts val="0"/>
              </a:spcBef>
              <a:spcAft>
                <a:spcPts val="0"/>
              </a:spcAft>
              <a:buClr>
                <a:schemeClr val="dk1"/>
              </a:buClr>
              <a:buSzPts val="1400"/>
              <a:buFont typeface="Raleway"/>
              <a:buChar char="○"/>
            </a:pPr>
            <a:r>
              <a:rPr lang="en">
                <a:solidFill>
                  <a:schemeClr val="dk1"/>
                </a:solidFill>
                <a:latin typeface="Raleway"/>
                <a:ea typeface="Raleway"/>
                <a:cs typeface="Raleway"/>
                <a:sym typeface="Raleway"/>
              </a:rPr>
              <a:t>Protect your privacy</a:t>
            </a:r>
            <a:endParaRPr>
              <a:solidFill>
                <a:schemeClr val="dk1"/>
              </a:solidFill>
              <a:latin typeface="Raleway"/>
              <a:ea typeface="Raleway"/>
              <a:cs typeface="Raleway"/>
              <a:sym typeface="Raleway"/>
            </a:endParaRPr>
          </a:p>
          <a:p>
            <a:pPr indent="-317500" lvl="1" marL="914400" rtl="0" algn="l">
              <a:spcBef>
                <a:spcPts val="0"/>
              </a:spcBef>
              <a:spcAft>
                <a:spcPts val="0"/>
              </a:spcAft>
              <a:buClr>
                <a:schemeClr val="dk1"/>
              </a:buClr>
              <a:buSzPts val="1400"/>
              <a:buFont typeface="Raleway"/>
              <a:buChar char="○"/>
            </a:pPr>
            <a:r>
              <a:rPr lang="en">
                <a:solidFill>
                  <a:schemeClr val="dk1"/>
                </a:solidFill>
                <a:latin typeface="Raleway"/>
                <a:ea typeface="Raleway"/>
                <a:cs typeface="Raleway"/>
                <a:sym typeface="Raleway"/>
              </a:rPr>
              <a:t>Do not open emails or files from people you do not know or trust</a:t>
            </a:r>
            <a:endParaRPr>
              <a:solidFill>
                <a:schemeClr val="dk1"/>
              </a:solidFill>
              <a:latin typeface="Raleway"/>
              <a:ea typeface="Raleway"/>
              <a:cs typeface="Raleway"/>
              <a:sym typeface="Raleway"/>
            </a:endParaRPr>
          </a:p>
          <a:p>
            <a:pPr indent="-317500" lvl="1" marL="914400" rtl="0" algn="l">
              <a:spcBef>
                <a:spcPts val="0"/>
              </a:spcBef>
              <a:spcAft>
                <a:spcPts val="0"/>
              </a:spcAft>
              <a:buClr>
                <a:schemeClr val="dk1"/>
              </a:buClr>
              <a:buSzPts val="1400"/>
              <a:buFont typeface="Raleway"/>
              <a:buChar char="○"/>
            </a:pPr>
            <a:r>
              <a:rPr lang="en">
                <a:solidFill>
                  <a:schemeClr val="dk1"/>
                </a:solidFill>
                <a:latin typeface="Raleway"/>
                <a:ea typeface="Raleway"/>
                <a:cs typeface="Raleway"/>
                <a:sym typeface="Raleway"/>
              </a:rPr>
              <a:t>If you receive/discover information that makes you uncomfortable, leave it and tell your parents</a:t>
            </a:r>
            <a:endParaRPr>
              <a:solidFill>
                <a:schemeClr val="dk1"/>
              </a:solidFill>
              <a:latin typeface="Raleway"/>
              <a:ea typeface="Raleway"/>
              <a:cs typeface="Raleway"/>
              <a:sym typeface="Raleway"/>
            </a:endParaRPr>
          </a:p>
          <a:p>
            <a:pPr indent="-317500" lvl="1" marL="914400" rtl="0" algn="l">
              <a:spcBef>
                <a:spcPts val="0"/>
              </a:spcBef>
              <a:spcAft>
                <a:spcPts val="0"/>
              </a:spcAft>
              <a:buClr>
                <a:schemeClr val="dk1"/>
              </a:buClr>
              <a:buSzPts val="1400"/>
              <a:buFont typeface="Raleway"/>
              <a:buChar char="○"/>
            </a:pPr>
            <a:r>
              <a:rPr lang="en">
                <a:solidFill>
                  <a:schemeClr val="dk1"/>
                </a:solidFill>
                <a:latin typeface="Raleway"/>
                <a:ea typeface="Raleway"/>
                <a:cs typeface="Raleway"/>
                <a:sym typeface="Raleway"/>
              </a:rPr>
              <a:t>Do not believe everything you see or read online</a:t>
            </a:r>
            <a:endParaRPr>
              <a:solidFill>
                <a:schemeClr val="dk1"/>
              </a:solidFill>
              <a:latin typeface="Raleway"/>
              <a:ea typeface="Raleway"/>
              <a:cs typeface="Raleway"/>
              <a:sym typeface="Raleway"/>
            </a:endParaRPr>
          </a:p>
          <a:p>
            <a:pPr indent="-317500" lvl="1" marL="914400" rtl="0" algn="l">
              <a:spcBef>
                <a:spcPts val="0"/>
              </a:spcBef>
              <a:spcAft>
                <a:spcPts val="0"/>
              </a:spcAft>
              <a:buClr>
                <a:schemeClr val="dk1"/>
              </a:buClr>
              <a:buSzPts val="1400"/>
              <a:buFont typeface="Raleway"/>
              <a:buChar char="○"/>
            </a:pPr>
            <a:r>
              <a:rPr lang="en">
                <a:solidFill>
                  <a:schemeClr val="dk1"/>
                </a:solidFill>
                <a:latin typeface="Raleway"/>
                <a:ea typeface="Raleway"/>
                <a:cs typeface="Raleway"/>
                <a:sym typeface="Raleway"/>
              </a:rPr>
              <a:t>NEVER agree to get together with someone you “meet” online</a:t>
            </a:r>
            <a:endParaRPr>
              <a:solidFill>
                <a:schemeClr val="dk1"/>
              </a:solidFill>
              <a:latin typeface="Raleway"/>
              <a:ea typeface="Raleway"/>
              <a:cs typeface="Raleway"/>
              <a:sym typeface="Raleway"/>
            </a:endParaRPr>
          </a:p>
          <a:p>
            <a:pPr indent="-317500" lvl="1" marL="914400" rtl="0" algn="l">
              <a:spcBef>
                <a:spcPts val="0"/>
              </a:spcBef>
              <a:spcAft>
                <a:spcPts val="0"/>
              </a:spcAft>
              <a:buClr>
                <a:schemeClr val="dk1"/>
              </a:buClr>
              <a:buSzPts val="1400"/>
              <a:buFont typeface="Raleway"/>
              <a:buChar char="○"/>
            </a:pPr>
            <a:r>
              <a:rPr lang="en">
                <a:solidFill>
                  <a:schemeClr val="dk1"/>
                </a:solidFill>
                <a:latin typeface="Raleway"/>
                <a:ea typeface="Raleway"/>
                <a:cs typeface="Raleway"/>
                <a:sym typeface="Raleway"/>
              </a:rPr>
              <a:t>NEVER give personal information like email, phone number, address</a:t>
            </a:r>
            <a:endParaRPr>
              <a:solidFill>
                <a:schemeClr val="dk1"/>
              </a:solidFill>
              <a:latin typeface="Raleway"/>
              <a:ea typeface="Raleway"/>
              <a:cs typeface="Raleway"/>
              <a:sym typeface="Raleway"/>
            </a:endParaRPr>
          </a:p>
          <a:p>
            <a:pPr indent="-317500" lvl="1" marL="914400" rtl="0" algn="l">
              <a:spcBef>
                <a:spcPts val="0"/>
              </a:spcBef>
              <a:spcAft>
                <a:spcPts val="0"/>
              </a:spcAft>
              <a:buClr>
                <a:schemeClr val="dk1"/>
              </a:buClr>
              <a:buSzPts val="1400"/>
              <a:buFont typeface="Raleway"/>
              <a:buChar char="○"/>
            </a:pPr>
            <a:r>
              <a:rPr lang="en">
                <a:solidFill>
                  <a:schemeClr val="dk1"/>
                </a:solidFill>
                <a:latin typeface="Raleway"/>
                <a:ea typeface="Raleway"/>
                <a:cs typeface="Raleway"/>
                <a:sym typeface="Raleway"/>
              </a:rPr>
              <a:t>NEVER share your Internet passwords with anyone</a:t>
            </a:r>
            <a:endParaRPr>
              <a:solidFill>
                <a:schemeClr val="dk1"/>
              </a:solidFill>
              <a:latin typeface="Raleway"/>
              <a:ea typeface="Raleway"/>
              <a:cs typeface="Raleway"/>
              <a:sym typeface="Raleway"/>
            </a:endParaRPr>
          </a:p>
          <a:p>
            <a:pPr indent="-317500" lvl="1" marL="914400" rtl="0" algn="l">
              <a:spcBef>
                <a:spcPts val="0"/>
              </a:spcBef>
              <a:spcAft>
                <a:spcPts val="0"/>
              </a:spcAft>
              <a:buClr>
                <a:schemeClr val="dk1"/>
              </a:buClr>
              <a:buSzPts val="1400"/>
              <a:buFont typeface="Raleway"/>
              <a:buChar char="○"/>
            </a:pPr>
            <a:r>
              <a:rPr lang="en">
                <a:solidFill>
                  <a:schemeClr val="dk1"/>
                </a:solidFill>
                <a:latin typeface="Raleway"/>
                <a:ea typeface="Raleway"/>
                <a:cs typeface="Raleway"/>
                <a:sym typeface="Raleway"/>
              </a:rPr>
              <a:t>NEVER shop online unless you have your parent’s permission to do so</a:t>
            </a:r>
            <a:endParaRPr>
              <a:solidFill>
                <a:schemeClr val="dk1"/>
              </a:solidFill>
              <a:latin typeface="Raleway"/>
              <a:ea typeface="Raleway"/>
              <a:cs typeface="Raleway"/>
              <a:sym typeface="Raleway"/>
            </a:endParaRPr>
          </a:p>
          <a:p>
            <a:pPr indent="-317500" lvl="1" marL="914400" rtl="0" algn="l">
              <a:spcBef>
                <a:spcPts val="0"/>
              </a:spcBef>
              <a:spcAft>
                <a:spcPts val="0"/>
              </a:spcAft>
              <a:buClr>
                <a:schemeClr val="dk1"/>
              </a:buClr>
              <a:buSzPts val="1400"/>
              <a:buFont typeface="Raleway"/>
              <a:buChar char="○"/>
            </a:pPr>
            <a:r>
              <a:rPr lang="en">
                <a:solidFill>
                  <a:schemeClr val="dk1"/>
                </a:solidFill>
                <a:latin typeface="Raleway"/>
                <a:ea typeface="Raleway"/>
                <a:cs typeface="Raleway"/>
                <a:sym typeface="Raleway"/>
              </a:rPr>
              <a:t>Be a good online citizen</a:t>
            </a:r>
            <a:endParaRPr>
              <a:solidFill>
                <a:schemeClr val="dk1"/>
              </a:solidFill>
              <a:latin typeface="Raleway"/>
              <a:ea typeface="Raleway"/>
              <a:cs typeface="Raleway"/>
              <a:sym typeface="Raleway"/>
            </a:endParaRPr>
          </a:p>
        </p:txBody>
      </p:sp>
      <p:pic>
        <p:nvPicPr>
          <p:cNvPr id="67" name="Google Shape;67;p14"/>
          <p:cNvPicPr preferRelativeResize="0"/>
          <p:nvPr/>
        </p:nvPicPr>
        <p:blipFill rotWithShape="1">
          <a:blip r:embed="rId3">
            <a:alphaModFix/>
          </a:blip>
          <a:srcRect b="12609" l="0" r="0" t="12825"/>
          <a:stretch/>
        </p:blipFill>
        <p:spPr>
          <a:xfrm>
            <a:off x="3358950" y="0"/>
            <a:ext cx="2127450" cy="1586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2"/>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Purpose of Speech: Idea Organization</a:t>
            </a:r>
            <a:endParaRPr/>
          </a:p>
        </p:txBody>
      </p:sp>
      <p:sp>
        <p:nvSpPr>
          <p:cNvPr id="183" name="Google Shape;183;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Raleway"/>
              <a:buChar char="★"/>
            </a:pPr>
            <a:r>
              <a:rPr lang="en">
                <a:latin typeface="Raleway"/>
                <a:ea typeface="Raleway"/>
                <a:cs typeface="Raleway"/>
                <a:sym typeface="Raleway"/>
              </a:rPr>
              <a:t>Divide a Word</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word as an acronym or mnemonic device to demo idea</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
                <a:latin typeface="Raleway"/>
                <a:ea typeface="Raleway"/>
                <a:cs typeface="Raleway"/>
                <a:sym typeface="Raleway"/>
              </a:rPr>
              <a:t>Mine a Phrase</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introduce your idea with a relevant quote/phrase</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
                <a:latin typeface="Raleway"/>
                <a:ea typeface="Raleway"/>
                <a:cs typeface="Raleway"/>
                <a:sym typeface="Raleway"/>
              </a:rPr>
              <a:t>Segment a Topic</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divide topic into sections based on your own organizational pattern</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e</a:t>
            </a:r>
            <a:r>
              <a:rPr lang="en">
                <a:latin typeface="Raleway"/>
                <a:ea typeface="Raleway"/>
                <a:cs typeface="Raleway"/>
                <a:sym typeface="Raleway"/>
              </a:rPr>
              <a:t>x. : scout camp: divide into different sections or basketball: plays or team positions</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
                <a:latin typeface="Raleway"/>
                <a:ea typeface="Raleway"/>
                <a:cs typeface="Raleway"/>
                <a:sym typeface="Raleway"/>
              </a:rPr>
              <a:t>Numerical List</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grab immediate attention with easy organization</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keep list short to make greater impact</a:t>
            </a:r>
            <a:endParaRPr>
              <a:latin typeface="Raleway"/>
              <a:ea typeface="Raleway"/>
              <a:cs typeface="Raleway"/>
              <a:sym typeface="Ralewa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33"/>
          <p:cNvPicPr preferRelativeResize="0"/>
          <p:nvPr/>
        </p:nvPicPr>
        <p:blipFill rotWithShape="1">
          <a:blip r:embed="rId3">
            <a:alphaModFix/>
          </a:blip>
          <a:srcRect b="7237" l="24219" r="19960" t="8016"/>
          <a:stretch/>
        </p:blipFill>
        <p:spPr>
          <a:xfrm>
            <a:off x="238325" y="304400"/>
            <a:ext cx="2079600" cy="1894150"/>
          </a:xfrm>
          <a:prstGeom prst="rect">
            <a:avLst/>
          </a:prstGeom>
          <a:noFill/>
          <a:ln>
            <a:noFill/>
          </a:ln>
        </p:spPr>
      </p:pic>
      <p:pic>
        <p:nvPicPr>
          <p:cNvPr id="189" name="Google Shape;189;p33"/>
          <p:cNvPicPr preferRelativeResize="0"/>
          <p:nvPr/>
        </p:nvPicPr>
        <p:blipFill rotWithShape="1">
          <a:blip r:embed="rId4">
            <a:alphaModFix/>
          </a:blip>
          <a:srcRect b="0" l="21713" r="7419" t="38191"/>
          <a:stretch/>
        </p:blipFill>
        <p:spPr>
          <a:xfrm>
            <a:off x="2487475" y="1708900"/>
            <a:ext cx="4099212" cy="1793549"/>
          </a:xfrm>
          <a:prstGeom prst="rect">
            <a:avLst/>
          </a:prstGeom>
          <a:noFill/>
          <a:ln>
            <a:noFill/>
          </a:ln>
        </p:spPr>
      </p:pic>
      <p:pic>
        <p:nvPicPr>
          <p:cNvPr id="190" name="Google Shape;190;p33"/>
          <p:cNvPicPr preferRelativeResize="0"/>
          <p:nvPr/>
        </p:nvPicPr>
        <p:blipFill>
          <a:blip r:embed="rId5">
            <a:alphaModFix/>
          </a:blip>
          <a:stretch>
            <a:fillRect/>
          </a:stretch>
        </p:blipFill>
        <p:spPr>
          <a:xfrm>
            <a:off x="6752575" y="2893725"/>
            <a:ext cx="2143125" cy="2143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4"/>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Inspiration and Reinforcement</a:t>
            </a:r>
            <a:endParaRPr/>
          </a:p>
        </p:txBody>
      </p:sp>
      <p:sp>
        <p:nvSpPr>
          <p:cNvPr id="196" name="Google Shape;196;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Raleway"/>
              <a:buChar char="★"/>
            </a:pPr>
            <a:r>
              <a:rPr lang="en">
                <a:latin typeface="Raleway"/>
                <a:ea typeface="Raleway"/>
                <a:cs typeface="Raleway"/>
                <a:sym typeface="Raleway"/>
              </a:rPr>
              <a:t>Quotes</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i="1" lang="en">
                <a:latin typeface="Raleway"/>
                <a:ea typeface="Raleway"/>
                <a:cs typeface="Raleway"/>
                <a:sym typeface="Raleway"/>
              </a:rPr>
              <a:t>Bartlett’s Familiar Quotations</a:t>
            </a:r>
            <a:endParaRPr i="1">
              <a:latin typeface="Raleway"/>
              <a:ea typeface="Raleway"/>
              <a:cs typeface="Raleway"/>
              <a:sym typeface="Raleway"/>
            </a:endParaRPr>
          </a:p>
          <a:p>
            <a:pPr indent="-342900" lvl="0" marL="457200" rtl="0" algn="l">
              <a:spcBef>
                <a:spcPts val="0"/>
              </a:spcBef>
              <a:spcAft>
                <a:spcPts val="0"/>
              </a:spcAft>
              <a:buSzPts val="1800"/>
              <a:buFont typeface="Raleway"/>
              <a:buChar char="★"/>
            </a:pPr>
            <a:r>
              <a:rPr lang="en">
                <a:latin typeface="Raleway"/>
                <a:ea typeface="Raleway"/>
                <a:cs typeface="Raleway"/>
                <a:sym typeface="Raleway"/>
              </a:rPr>
              <a:t>Anecdotes</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
                <a:latin typeface="Raleway"/>
                <a:ea typeface="Raleway"/>
                <a:cs typeface="Raleway"/>
                <a:sym typeface="Raleway"/>
              </a:rPr>
              <a:t>Statistics</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i="1" lang="en">
                <a:latin typeface="Raleway"/>
                <a:ea typeface="Raleway"/>
                <a:cs typeface="Raleway"/>
                <a:sym typeface="Raleway"/>
              </a:rPr>
              <a:t>The New York Times Almanac</a:t>
            </a:r>
            <a:endParaRPr i="1">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Reader’s Guide to Periodical Literature</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The New Times Index</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science related search engines: www.scirus.com</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
                <a:latin typeface="Raleway"/>
                <a:ea typeface="Raleway"/>
                <a:cs typeface="Raleway"/>
                <a:sym typeface="Raleway"/>
              </a:rPr>
              <a:t>Offbeat Facts</a:t>
            </a:r>
            <a:endParaRPr>
              <a:latin typeface="Raleway"/>
              <a:ea typeface="Raleway"/>
              <a:cs typeface="Raleway"/>
              <a:sym typeface="Raleway"/>
            </a:endParaRPr>
          </a:p>
        </p:txBody>
      </p:sp>
      <p:sp>
        <p:nvSpPr>
          <p:cNvPr id="197" name="Google Shape;197;p34"/>
          <p:cNvSpPr txBox="1"/>
          <p:nvPr/>
        </p:nvSpPr>
        <p:spPr>
          <a:xfrm>
            <a:off x="0" y="4360825"/>
            <a:ext cx="9016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solidFill>
                  <a:schemeClr val="dk1"/>
                </a:solidFill>
                <a:highlight>
                  <a:srgbClr val="FFFFFF"/>
                </a:highlight>
                <a:uFill>
                  <a:noFill/>
                </a:uFill>
                <a:latin typeface="Raleway"/>
                <a:ea typeface="Raleway"/>
                <a:cs typeface="Raleway"/>
                <a:sym typeface="Raleway"/>
                <a:hlinkClick r:id="rId3">
                  <a:extLst>
                    <a:ext uri="{A12FA001-AC4F-418D-AE19-62706E023703}">
                      <ahyp:hlinkClr val="tx"/>
                    </a:ext>
                  </a:extLst>
                </a:hlinkClick>
              </a:rPr>
              <a:t>Magpies</a:t>
            </a:r>
            <a:r>
              <a:rPr i="1" lang="en" sz="1800">
                <a:solidFill>
                  <a:schemeClr val="dk1"/>
                </a:solidFill>
                <a:highlight>
                  <a:srgbClr val="FFFFFF"/>
                </a:highlight>
                <a:latin typeface="Raleway"/>
                <a:ea typeface="Raleway"/>
                <a:cs typeface="Raleway"/>
                <a:sym typeface="Raleway"/>
              </a:rPr>
              <a:t> are considered one of the most intelligent animals in the world, and the only non-mammal species able to recognize itself in a mirror test.</a:t>
            </a:r>
            <a:endParaRPr i="1" sz="1700">
              <a:solidFill>
                <a:schemeClr val="dk1"/>
              </a:solidFill>
              <a:latin typeface="Raleway"/>
              <a:ea typeface="Raleway"/>
              <a:cs typeface="Raleway"/>
              <a:sym typeface="Raleway"/>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5"/>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Outline</a:t>
            </a:r>
            <a:endParaRPr/>
          </a:p>
        </p:txBody>
      </p:sp>
      <p:sp>
        <p:nvSpPr>
          <p:cNvPr id="203" name="Google Shape;203;p35"/>
          <p:cNvSpPr txBox="1"/>
          <p:nvPr>
            <p:ph idx="1" type="body"/>
          </p:nvPr>
        </p:nvSpPr>
        <p:spPr>
          <a:xfrm>
            <a:off x="311700" y="1152475"/>
            <a:ext cx="8832300" cy="3416400"/>
          </a:xfrm>
          <a:prstGeom prst="rect">
            <a:avLst/>
          </a:prstGeom>
        </p:spPr>
        <p:txBody>
          <a:bodyPr anchorCtr="0" anchor="t" bIns="91425" lIns="91425" spcFirstLastPara="1" rIns="91425" wrap="square" tIns="91425">
            <a:normAutofit lnSpcReduction="10000"/>
          </a:bodyPr>
          <a:lstStyle/>
          <a:p>
            <a:pPr indent="-355600" lvl="0" marL="457200" rtl="0" algn="l">
              <a:spcBef>
                <a:spcPts val="0"/>
              </a:spcBef>
              <a:spcAft>
                <a:spcPts val="0"/>
              </a:spcAft>
              <a:buSzPts val="2000"/>
              <a:buFont typeface="Raleway"/>
              <a:buChar char="★"/>
            </a:pPr>
            <a:r>
              <a:rPr lang="en" sz="2000">
                <a:latin typeface="Raleway"/>
                <a:ea typeface="Raleway"/>
                <a:cs typeface="Raleway"/>
                <a:sym typeface="Raleway"/>
              </a:rPr>
              <a:t>Introduction</a:t>
            </a:r>
            <a:endParaRPr sz="20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recognize the person who introduced you</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voice your appreciation for the chance to speak before the group</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arouse interest in subject- let the audience know what you want to accomplish</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short</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grab the audience’s attention</a:t>
            </a:r>
            <a:endParaRPr sz="1600">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question</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startling statement</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personal experience</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something familiar</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humor</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historic survey</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myth/legend/quote/short story</a:t>
            </a:r>
            <a:endParaRPr>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6"/>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Outline</a:t>
            </a:r>
            <a:endParaRPr/>
          </a:p>
        </p:txBody>
      </p:sp>
      <p:sp>
        <p:nvSpPr>
          <p:cNvPr id="209" name="Google Shape;209;p36"/>
          <p:cNvSpPr txBox="1"/>
          <p:nvPr>
            <p:ph idx="1" type="body"/>
          </p:nvPr>
        </p:nvSpPr>
        <p:spPr>
          <a:xfrm>
            <a:off x="311700" y="1152475"/>
            <a:ext cx="8520600" cy="3945000"/>
          </a:xfrm>
          <a:prstGeom prst="rect">
            <a:avLst/>
          </a:prstGeom>
        </p:spPr>
        <p:txBody>
          <a:bodyPr anchorCtr="0" anchor="t" bIns="91425" lIns="91425" spcFirstLastPara="1" rIns="91425" wrap="square" tIns="91425">
            <a:normAutofit fontScale="92500" lnSpcReduction="20000"/>
          </a:bodyPr>
          <a:lstStyle/>
          <a:p>
            <a:pPr indent="-354885" lvl="0" marL="457200" rtl="0" algn="l">
              <a:spcBef>
                <a:spcPts val="0"/>
              </a:spcBef>
              <a:spcAft>
                <a:spcPts val="0"/>
              </a:spcAft>
              <a:buSzPct val="100000"/>
              <a:buFont typeface="Raleway"/>
              <a:buChar char="★"/>
            </a:pPr>
            <a:r>
              <a:rPr lang="en" sz="2150">
                <a:latin typeface="Raleway"/>
                <a:ea typeface="Raleway"/>
                <a:cs typeface="Raleway"/>
                <a:sym typeface="Raleway"/>
              </a:rPr>
              <a:t>Body</a:t>
            </a:r>
            <a:endParaRPr sz="2150">
              <a:latin typeface="Raleway"/>
              <a:ea typeface="Raleway"/>
              <a:cs typeface="Raleway"/>
              <a:sym typeface="Raleway"/>
            </a:endParaRPr>
          </a:p>
          <a:p>
            <a:pPr indent="-328453" lvl="1" marL="914400" rtl="0" algn="l">
              <a:spcBef>
                <a:spcPts val="0"/>
              </a:spcBef>
              <a:spcAft>
                <a:spcPts val="0"/>
              </a:spcAft>
              <a:buSzPct val="100000"/>
              <a:buFont typeface="Raleway"/>
              <a:buChar char="○"/>
            </a:pPr>
            <a:r>
              <a:rPr lang="en" sz="1700">
                <a:latin typeface="Raleway"/>
                <a:ea typeface="Raleway"/>
                <a:cs typeface="Raleway"/>
                <a:sym typeface="Raleway"/>
              </a:rPr>
              <a:t>main part of speech</a:t>
            </a:r>
            <a:endParaRPr sz="1700">
              <a:latin typeface="Raleway"/>
              <a:ea typeface="Raleway"/>
              <a:cs typeface="Raleway"/>
              <a:sym typeface="Raleway"/>
            </a:endParaRPr>
          </a:p>
          <a:p>
            <a:pPr indent="-328453" lvl="1" marL="914400" rtl="0" algn="l">
              <a:spcBef>
                <a:spcPts val="0"/>
              </a:spcBef>
              <a:spcAft>
                <a:spcPts val="0"/>
              </a:spcAft>
              <a:buSzPct val="100000"/>
              <a:buFont typeface="Raleway"/>
              <a:buChar char="○"/>
            </a:pPr>
            <a:r>
              <a:rPr lang="en" sz="1700">
                <a:latin typeface="Raleway"/>
                <a:ea typeface="Raleway"/>
                <a:cs typeface="Raleway"/>
                <a:sym typeface="Raleway"/>
              </a:rPr>
              <a:t>develop each idea on list using</a:t>
            </a:r>
            <a:endParaRPr sz="1700">
              <a:latin typeface="Raleway"/>
              <a:ea typeface="Raleway"/>
              <a:cs typeface="Raleway"/>
              <a:sym typeface="Raleway"/>
            </a:endParaRPr>
          </a:p>
          <a:p>
            <a:pPr indent="-316706" lvl="2" marL="1371600" rtl="0" algn="l">
              <a:spcBef>
                <a:spcPts val="0"/>
              </a:spcBef>
              <a:spcAft>
                <a:spcPts val="0"/>
              </a:spcAft>
              <a:buSzPct val="100000"/>
              <a:buFont typeface="Raleway"/>
              <a:buChar char="■"/>
            </a:pPr>
            <a:r>
              <a:rPr lang="en" sz="1500">
                <a:latin typeface="Raleway"/>
                <a:ea typeface="Raleway"/>
                <a:cs typeface="Raleway"/>
                <a:sym typeface="Raleway"/>
              </a:rPr>
              <a:t>facts, opinions, reasons, quotes, examples, personal stories, analogies, statistics</a:t>
            </a:r>
            <a:endParaRPr sz="1500">
              <a:latin typeface="Raleway"/>
              <a:ea typeface="Raleway"/>
              <a:cs typeface="Raleway"/>
              <a:sym typeface="Raleway"/>
            </a:endParaRPr>
          </a:p>
          <a:p>
            <a:pPr indent="-328453" lvl="1" marL="914400" rtl="0" algn="l">
              <a:spcBef>
                <a:spcPts val="0"/>
              </a:spcBef>
              <a:spcAft>
                <a:spcPts val="0"/>
              </a:spcAft>
              <a:buSzPct val="100000"/>
              <a:buFont typeface="Raleway"/>
              <a:buChar char="○"/>
            </a:pPr>
            <a:r>
              <a:rPr lang="en" sz="1700">
                <a:latin typeface="Raleway"/>
                <a:ea typeface="Raleway"/>
                <a:cs typeface="Raleway"/>
                <a:sym typeface="Raleway"/>
              </a:rPr>
              <a:t>3 main points </a:t>
            </a:r>
            <a:endParaRPr sz="1700">
              <a:latin typeface="Raleway"/>
              <a:ea typeface="Raleway"/>
              <a:cs typeface="Raleway"/>
              <a:sym typeface="Raleway"/>
            </a:endParaRPr>
          </a:p>
          <a:p>
            <a:pPr indent="-316706" lvl="2" marL="1371600" rtl="0" algn="l">
              <a:spcBef>
                <a:spcPts val="0"/>
              </a:spcBef>
              <a:spcAft>
                <a:spcPts val="0"/>
              </a:spcAft>
              <a:buSzPct val="100000"/>
              <a:buFont typeface="Raleway"/>
              <a:buChar char="■"/>
            </a:pPr>
            <a:r>
              <a:rPr lang="en" sz="1500">
                <a:latin typeface="Raleway"/>
                <a:ea typeface="Raleway"/>
                <a:cs typeface="Raleway"/>
                <a:sym typeface="Raleway"/>
              </a:rPr>
              <a:t>3 examples for each point  </a:t>
            </a:r>
            <a:endParaRPr sz="1500">
              <a:latin typeface="Raleway"/>
              <a:ea typeface="Raleway"/>
              <a:cs typeface="Raleway"/>
              <a:sym typeface="Raleway"/>
            </a:endParaRPr>
          </a:p>
          <a:p>
            <a:pPr indent="-316706" lvl="2" marL="1371600" rtl="0" algn="l">
              <a:spcBef>
                <a:spcPts val="0"/>
              </a:spcBef>
              <a:spcAft>
                <a:spcPts val="0"/>
              </a:spcAft>
              <a:buSzPct val="100000"/>
              <a:buFont typeface="Raleway"/>
              <a:buChar char="■"/>
            </a:pPr>
            <a:r>
              <a:rPr lang="en" sz="1500">
                <a:latin typeface="Raleway"/>
                <a:ea typeface="Raleway"/>
                <a:cs typeface="Raleway"/>
                <a:sym typeface="Raleway"/>
              </a:rPr>
              <a:t>logical order and interwoven</a:t>
            </a:r>
            <a:endParaRPr sz="1500">
              <a:latin typeface="Raleway"/>
              <a:ea typeface="Raleway"/>
              <a:cs typeface="Raleway"/>
              <a:sym typeface="Raleway"/>
            </a:endParaRPr>
          </a:p>
          <a:p>
            <a:pPr indent="-328453" lvl="1" marL="914400" rtl="0" algn="l">
              <a:spcBef>
                <a:spcPts val="0"/>
              </a:spcBef>
              <a:spcAft>
                <a:spcPts val="0"/>
              </a:spcAft>
              <a:buSzPct val="100000"/>
              <a:buFont typeface="Raleway"/>
              <a:buChar char="○"/>
            </a:pPr>
            <a:r>
              <a:rPr lang="en" sz="1700">
                <a:latin typeface="Raleway"/>
                <a:ea typeface="Raleway"/>
                <a:cs typeface="Raleway"/>
                <a:sym typeface="Raleway"/>
              </a:rPr>
              <a:t>transitional phrases</a:t>
            </a:r>
            <a:endParaRPr sz="1700">
              <a:latin typeface="Raleway"/>
              <a:ea typeface="Raleway"/>
              <a:cs typeface="Raleway"/>
              <a:sym typeface="Raleway"/>
            </a:endParaRPr>
          </a:p>
          <a:p>
            <a:pPr indent="-316706" lvl="2" marL="1371600" rtl="0" algn="l">
              <a:spcBef>
                <a:spcPts val="0"/>
              </a:spcBef>
              <a:spcAft>
                <a:spcPts val="0"/>
              </a:spcAft>
              <a:buSzPct val="100000"/>
              <a:buFont typeface="Raleway"/>
              <a:buChar char="■"/>
            </a:pPr>
            <a:r>
              <a:rPr lang="en" sz="1500">
                <a:latin typeface="Raleway"/>
                <a:ea typeface="Raleway"/>
                <a:cs typeface="Raleway"/>
                <a:sym typeface="Raleway"/>
              </a:rPr>
              <a:t>on another point</a:t>
            </a:r>
            <a:endParaRPr sz="1500">
              <a:latin typeface="Raleway"/>
              <a:ea typeface="Raleway"/>
              <a:cs typeface="Raleway"/>
              <a:sym typeface="Raleway"/>
            </a:endParaRPr>
          </a:p>
          <a:p>
            <a:pPr indent="-316706" lvl="2" marL="1371600" rtl="0" algn="l">
              <a:spcBef>
                <a:spcPts val="0"/>
              </a:spcBef>
              <a:spcAft>
                <a:spcPts val="0"/>
              </a:spcAft>
              <a:buSzPct val="100000"/>
              <a:buFont typeface="Raleway"/>
              <a:buChar char="■"/>
            </a:pPr>
            <a:r>
              <a:rPr lang="en" sz="1500">
                <a:latin typeface="Raleway"/>
                <a:ea typeface="Raleway"/>
                <a:cs typeface="Raleway"/>
                <a:sym typeface="Raleway"/>
              </a:rPr>
              <a:t>to summarize</a:t>
            </a:r>
            <a:endParaRPr sz="1500">
              <a:latin typeface="Raleway"/>
              <a:ea typeface="Raleway"/>
              <a:cs typeface="Raleway"/>
              <a:sym typeface="Raleway"/>
            </a:endParaRPr>
          </a:p>
          <a:p>
            <a:pPr indent="-316706" lvl="2" marL="1371600" rtl="0" algn="l">
              <a:spcBef>
                <a:spcPts val="0"/>
              </a:spcBef>
              <a:spcAft>
                <a:spcPts val="0"/>
              </a:spcAft>
              <a:buSzPct val="100000"/>
              <a:buFont typeface="Raleway"/>
              <a:buChar char="■"/>
            </a:pPr>
            <a:r>
              <a:rPr lang="en" sz="1500">
                <a:latin typeface="Raleway"/>
                <a:ea typeface="Raleway"/>
                <a:cs typeface="Raleway"/>
                <a:sym typeface="Raleway"/>
              </a:rPr>
              <a:t>now let’s take a look at</a:t>
            </a:r>
            <a:endParaRPr sz="1500">
              <a:latin typeface="Raleway"/>
              <a:ea typeface="Raleway"/>
              <a:cs typeface="Raleway"/>
              <a:sym typeface="Raleway"/>
            </a:endParaRPr>
          </a:p>
          <a:p>
            <a:pPr indent="-316706" lvl="2" marL="1371600" rtl="0" algn="l">
              <a:spcBef>
                <a:spcPts val="0"/>
              </a:spcBef>
              <a:spcAft>
                <a:spcPts val="0"/>
              </a:spcAft>
              <a:buSzPct val="100000"/>
              <a:buFont typeface="Raleway"/>
              <a:buChar char="■"/>
            </a:pPr>
            <a:r>
              <a:rPr lang="en" sz="1500">
                <a:latin typeface="Raleway"/>
                <a:ea typeface="Raleway"/>
                <a:cs typeface="Raleway"/>
                <a:sym typeface="Raleway"/>
              </a:rPr>
              <a:t>in addition</a:t>
            </a:r>
            <a:endParaRPr sz="1500">
              <a:latin typeface="Raleway"/>
              <a:ea typeface="Raleway"/>
              <a:cs typeface="Raleway"/>
              <a:sym typeface="Raleway"/>
            </a:endParaRPr>
          </a:p>
          <a:p>
            <a:pPr indent="-316706" lvl="2" marL="1371600" rtl="0" algn="l">
              <a:spcBef>
                <a:spcPts val="0"/>
              </a:spcBef>
              <a:spcAft>
                <a:spcPts val="0"/>
              </a:spcAft>
              <a:buSzPct val="100000"/>
              <a:buFont typeface="Raleway"/>
              <a:buChar char="■"/>
            </a:pPr>
            <a:r>
              <a:rPr lang="en" sz="1500">
                <a:latin typeface="Raleway"/>
                <a:ea typeface="Raleway"/>
                <a:cs typeface="Raleway"/>
                <a:sym typeface="Raleway"/>
              </a:rPr>
              <a:t>the next point is</a:t>
            </a:r>
            <a:endParaRPr sz="1500">
              <a:latin typeface="Raleway"/>
              <a:ea typeface="Raleway"/>
              <a:cs typeface="Raleway"/>
              <a:sym typeface="Raleway"/>
            </a:endParaRPr>
          </a:p>
          <a:p>
            <a:pPr indent="-316706" lvl="2" marL="1371600" rtl="0" algn="l">
              <a:spcBef>
                <a:spcPts val="0"/>
              </a:spcBef>
              <a:spcAft>
                <a:spcPts val="0"/>
              </a:spcAft>
              <a:buSzPct val="100000"/>
              <a:buFont typeface="Raleway"/>
              <a:buChar char="■"/>
            </a:pPr>
            <a:r>
              <a:rPr lang="en" sz="1500">
                <a:latin typeface="Raleway"/>
                <a:ea typeface="Raleway"/>
                <a:cs typeface="Raleway"/>
                <a:sym typeface="Raleway"/>
              </a:rPr>
              <a:t>turning to</a:t>
            </a:r>
            <a:endParaRPr sz="1500">
              <a:latin typeface="Raleway"/>
              <a:ea typeface="Raleway"/>
              <a:cs typeface="Raleway"/>
              <a:sym typeface="Raleway"/>
            </a:endParaRPr>
          </a:p>
          <a:p>
            <a:pPr indent="-316706" lvl="2" marL="1371600" rtl="0" algn="l">
              <a:spcBef>
                <a:spcPts val="0"/>
              </a:spcBef>
              <a:spcAft>
                <a:spcPts val="0"/>
              </a:spcAft>
              <a:buSzPct val="100000"/>
              <a:buFont typeface="Raleway"/>
              <a:buChar char="■"/>
            </a:pPr>
            <a:r>
              <a:rPr lang="en" sz="1500">
                <a:latin typeface="Raleway"/>
                <a:ea typeface="Raleway"/>
                <a:cs typeface="Raleway"/>
                <a:sym typeface="Raleway"/>
              </a:rPr>
              <a:t>another area for consideration is</a:t>
            </a:r>
            <a:endParaRPr sz="1500">
              <a:latin typeface="Raleway"/>
              <a:ea typeface="Raleway"/>
              <a:cs typeface="Raleway"/>
              <a:sym typeface="Raleway"/>
            </a:endParaRPr>
          </a:p>
          <a:p>
            <a:pPr indent="0" lvl="0" marL="0" rtl="0" algn="l">
              <a:spcBef>
                <a:spcPts val="1200"/>
              </a:spcBef>
              <a:spcAft>
                <a:spcPts val="1200"/>
              </a:spcAft>
              <a:buNone/>
            </a:pPr>
            <a:r>
              <a:t/>
            </a:r>
            <a:endParaRPr>
              <a:latin typeface="Raleway"/>
              <a:ea typeface="Raleway"/>
              <a:cs typeface="Raleway"/>
              <a:sym typeface="Raleway"/>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7"/>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Outline</a:t>
            </a:r>
            <a:endParaRPr/>
          </a:p>
        </p:txBody>
      </p:sp>
      <p:sp>
        <p:nvSpPr>
          <p:cNvPr id="215" name="Google Shape;215;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Font typeface="Raleway"/>
              <a:buChar char="★"/>
            </a:pPr>
            <a:r>
              <a:rPr lang="en" sz="2000">
                <a:latin typeface="Raleway"/>
                <a:ea typeface="Raleway"/>
                <a:cs typeface="Raleway"/>
                <a:sym typeface="Raleway"/>
              </a:rPr>
              <a:t>Conclusion</a:t>
            </a:r>
            <a:endParaRPr sz="20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completes your speech: closure</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summation of argument or call to action</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final good impression</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short </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phrases</a:t>
            </a:r>
            <a:endParaRPr sz="1600">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in closing</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to wrap up</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I have one final thought</a:t>
            </a:r>
            <a:endParaRPr>
              <a:latin typeface="Raleway"/>
              <a:ea typeface="Raleway"/>
              <a:cs typeface="Raleway"/>
              <a:sym typeface="Raleway"/>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8"/>
          <p:cNvPicPr preferRelativeResize="0"/>
          <p:nvPr/>
        </p:nvPicPr>
        <p:blipFill>
          <a:blip r:embed="rId3">
            <a:alphaModFix/>
          </a:blip>
          <a:stretch>
            <a:fillRect/>
          </a:stretch>
        </p:blipFill>
        <p:spPr>
          <a:xfrm>
            <a:off x="152400" y="152400"/>
            <a:ext cx="3857127" cy="4991100"/>
          </a:xfrm>
          <a:prstGeom prst="rect">
            <a:avLst/>
          </a:prstGeom>
          <a:noFill/>
          <a:ln>
            <a:noFill/>
          </a:ln>
        </p:spPr>
      </p:pic>
      <p:pic>
        <p:nvPicPr>
          <p:cNvPr id="221" name="Google Shape;221;p38"/>
          <p:cNvPicPr preferRelativeResize="0"/>
          <p:nvPr/>
        </p:nvPicPr>
        <p:blipFill>
          <a:blip r:embed="rId4">
            <a:alphaModFix/>
          </a:blip>
          <a:stretch>
            <a:fillRect/>
          </a:stretch>
        </p:blipFill>
        <p:spPr>
          <a:xfrm>
            <a:off x="4892750" y="152400"/>
            <a:ext cx="3813976" cy="4935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9"/>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Performance</a:t>
            </a:r>
            <a:endParaRPr/>
          </a:p>
        </p:txBody>
      </p:sp>
      <p:sp>
        <p:nvSpPr>
          <p:cNvPr id="227" name="Google Shape;227;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Font typeface="Raleway"/>
              <a:buChar char="★"/>
            </a:pPr>
            <a:r>
              <a:rPr lang="en" sz="2000">
                <a:latin typeface="Raleway"/>
                <a:ea typeface="Raleway"/>
                <a:cs typeface="Raleway"/>
                <a:sym typeface="Raleway"/>
              </a:rPr>
              <a:t>PRACTICE</a:t>
            </a:r>
            <a:endParaRPr sz="20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mirror</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family or friends</a:t>
            </a:r>
            <a:endParaRPr sz="1600">
              <a:latin typeface="Raleway"/>
              <a:ea typeface="Raleway"/>
              <a:cs typeface="Raleway"/>
              <a:sym typeface="Raleway"/>
            </a:endParaRPr>
          </a:p>
          <a:p>
            <a:pPr indent="-355600" lvl="0" marL="457200" rtl="0" algn="l">
              <a:spcBef>
                <a:spcPts val="0"/>
              </a:spcBef>
              <a:spcAft>
                <a:spcPts val="0"/>
              </a:spcAft>
              <a:buSzPts val="2000"/>
              <a:buFont typeface="Raleway"/>
              <a:buChar char="★"/>
            </a:pPr>
            <a:r>
              <a:rPr lang="en" sz="2000">
                <a:latin typeface="Raleway"/>
                <a:ea typeface="Raleway"/>
                <a:cs typeface="Raleway"/>
                <a:sym typeface="Raleway"/>
              </a:rPr>
              <a:t>Feedback</a:t>
            </a:r>
            <a:endParaRPr sz="20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request critique during practice</a:t>
            </a:r>
            <a:endParaRPr sz="1600">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eye contact</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body language</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hands</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speech delivery</a:t>
            </a:r>
            <a:endParaRPr>
              <a:latin typeface="Raleway"/>
              <a:ea typeface="Raleway"/>
              <a:cs typeface="Raleway"/>
              <a:sym typeface="Raleway"/>
            </a:endParaRPr>
          </a:p>
          <a:p>
            <a:pPr indent="0" lvl="0" marL="0" rtl="0" algn="l">
              <a:spcBef>
                <a:spcPts val="1200"/>
              </a:spcBef>
              <a:spcAft>
                <a:spcPts val="1200"/>
              </a:spcAft>
              <a:buNone/>
            </a:pPr>
            <a:r>
              <a:t/>
            </a:r>
            <a:endParaRPr/>
          </a:p>
        </p:txBody>
      </p:sp>
      <p:pic>
        <p:nvPicPr>
          <p:cNvPr id="228" name="Google Shape;228;p39"/>
          <p:cNvPicPr preferRelativeResize="0"/>
          <p:nvPr/>
        </p:nvPicPr>
        <p:blipFill>
          <a:blip r:embed="rId3">
            <a:alphaModFix/>
          </a:blip>
          <a:stretch>
            <a:fillRect/>
          </a:stretch>
        </p:blipFill>
        <p:spPr>
          <a:xfrm>
            <a:off x="4869900" y="1147750"/>
            <a:ext cx="3962400" cy="2847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0"/>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Performance</a:t>
            </a:r>
            <a:endParaRPr/>
          </a:p>
        </p:txBody>
      </p:sp>
      <p:sp>
        <p:nvSpPr>
          <p:cNvPr id="234" name="Google Shape;234;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Font typeface="Raleway"/>
              <a:buChar char="★"/>
            </a:pPr>
            <a:r>
              <a:rPr lang="en" sz="2000">
                <a:latin typeface="Raleway"/>
                <a:ea typeface="Raleway"/>
                <a:cs typeface="Raleway"/>
                <a:sym typeface="Raleway"/>
              </a:rPr>
              <a:t>Relax</a:t>
            </a:r>
            <a:endParaRPr sz="20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back stage: Take a few deep breaths, yawn. visualize an entertained audience</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concentrate on how good you are at speaking</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pretend you are just chatting with a group of friends</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BE PREPARED - outline your speech, memorize your opening lines</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PRACTICE, PRACTICE, PRACTICE</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go to bathroom</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if you feel shaky, </a:t>
            </a:r>
            <a:r>
              <a:rPr lang="en" sz="1600">
                <a:latin typeface="Raleway"/>
                <a:ea typeface="Raleway"/>
                <a:cs typeface="Raleway"/>
                <a:sym typeface="Raleway"/>
              </a:rPr>
              <a:t>don’t hold notes</a:t>
            </a:r>
            <a:r>
              <a:rPr lang="en" sz="1600">
                <a:latin typeface="Raleway"/>
                <a:ea typeface="Raleway"/>
                <a:cs typeface="Raleway"/>
                <a:sym typeface="Raleway"/>
              </a:rPr>
              <a:t>. Hold onto the podium if needed. </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if legs wobble, lean your knee against the podium</a:t>
            </a:r>
            <a:endParaRPr sz="1600">
              <a:latin typeface="Raleway"/>
              <a:ea typeface="Raleway"/>
              <a:cs typeface="Raleway"/>
              <a:sym typeface="Raleway"/>
            </a:endParaRPr>
          </a:p>
          <a:p>
            <a:pPr indent="0" lvl="0" marL="0" rtl="0" algn="l">
              <a:spcBef>
                <a:spcPts val="1200"/>
              </a:spcBef>
              <a:spcAft>
                <a:spcPts val="12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1"/>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Performance</a:t>
            </a:r>
            <a:endParaRPr/>
          </a:p>
        </p:txBody>
      </p:sp>
      <p:sp>
        <p:nvSpPr>
          <p:cNvPr id="240" name="Google Shape;240;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Font typeface="Raleway"/>
              <a:buChar char="★"/>
            </a:pPr>
            <a:r>
              <a:rPr lang="en" sz="2000">
                <a:latin typeface="Raleway"/>
                <a:ea typeface="Raleway"/>
                <a:cs typeface="Raleway"/>
                <a:sym typeface="Raleway"/>
              </a:rPr>
              <a:t>Prep room </a:t>
            </a:r>
            <a:endParaRPr sz="20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equipment</a:t>
            </a:r>
            <a:endParaRPr sz="1600">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mic</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computer/projection equipment</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lectern </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visual aid</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lighting </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temperature </a:t>
            </a:r>
            <a:endParaRPr>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seating and layout</a:t>
            </a:r>
            <a:endParaRPr sz="1600">
              <a:latin typeface="Raleway"/>
              <a:ea typeface="Raleway"/>
              <a:cs typeface="Raleway"/>
              <a:sym typeface="Raleway"/>
            </a:endParaRPr>
          </a:p>
        </p:txBody>
      </p:sp>
      <p:pic>
        <p:nvPicPr>
          <p:cNvPr id="241" name="Google Shape;241;p41"/>
          <p:cNvPicPr preferRelativeResize="0"/>
          <p:nvPr/>
        </p:nvPicPr>
        <p:blipFill>
          <a:blip r:embed="rId3">
            <a:alphaModFix/>
          </a:blip>
          <a:stretch>
            <a:fillRect/>
          </a:stretch>
        </p:blipFill>
        <p:spPr>
          <a:xfrm>
            <a:off x="5232600" y="445021"/>
            <a:ext cx="3599700" cy="2272166"/>
          </a:xfrm>
          <a:prstGeom prst="rect">
            <a:avLst/>
          </a:prstGeom>
          <a:noFill/>
          <a:ln>
            <a:noFill/>
          </a:ln>
        </p:spPr>
      </p:pic>
      <p:pic>
        <p:nvPicPr>
          <p:cNvPr id="242" name="Google Shape;242;p41"/>
          <p:cNvPicPr preferRelativeResize="0"/>
          <p:nvPr/>
        </p:nvPicPr>
        <p:blipFill>
          <a:blip r:embed="rId4">
            <a:alphaModFix/>
          </a:blip>
          <a:stretch>
            <a:fillRect/>
          </a:stretch>
        </p:blipFill>
        <p:spPr>
          <a:xfrm>
            <a:off x="5626399" y="2805850"/>
            <a:ext cx="2812100" cy="2272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5"/>
          <p:cNvPicPr preferRelativeResize="0"/>
          <p:nvPr/>
        </p:nvPicPr>
        <p:blipFill>
          <a:blip r:embed="rId3">
            <a:alphaModFix/>
          </a:blip>
          <a:stretch>
            <a:fillRect/>
          </a:stretch>
        </p:blipFill>
        <p:spPr>
          <a:xfrm>
            <a:off x="152400" y="152400"/>
            <a:ext cx="2933700" cy="1552575"/>
          </a:xfrm>
          <a:prstGeom prst="rect">
            <a:avLst/>
          </a:prstGeom>
          <a:noFill/>
          <a:ln>
            <a:noFill/>
          </a:ln>
        </p:spPr>
      </p:pic>
      <p:pic>
        <p:nvPicPr>
          <p:cNvPr id="73" name="Google Shape;73;p15"/>
          <p:cNvPicPr preferRelativeResize="0"/>
          <p:nvPr/>
        </p:nvPicPr>
        <p:blipFill>
          <a:blip r:embed="rId4">
            <a:alphaModFix/>
          </a:blip>
          <a:stretch>
            <a:fillRect/>
          </a:stretch>
        </p:blipFill>
        <p:spPr>
          <a:xfrm>
            <a:off x="152400" y="1921075"/>
            <a:ext cx="1914525" cy="2390775"/>
          </a:xfrm>
          <a:prstGeom prst="rect">
            <a:avLst/>
          </a:prstGeom>
          <a:noFill/>
          <a:ln>
            <a:noFill/>
          </a:ln>
        </p:spPr>
      </p:pic>
      <p:pic>
        <p:nvPicPr>
          <p:cNvPr id="74" name="Google Shape;74;p15"/>
          <p:cNvPicPr preferRelativeResize="0"/>
          <p:nvPr/>
        </p:nvPicPr>
        <p:blipFill>
          <a:blip r:embed="rId5">
            <a:alphaModFix/>
          </a:blip>
          <a:stretch>
            <a:fillRect/>
          </a:stretch>
        </p:blipFill>
        <p:spPr>
          <a:xfrm>
            <a:off x="3238500" y="368500"/>
            <a:ext cx="2952750" cy="1552575"/>
          </a:xfrm>
          <a:prstGeom prst="rect">
            <a:avLst/>
          </a:prstGeom>
          <a:noFill/>
          <a:ln>
            <a:noFill/>
          </a:ln>
        </p:spPr>
      </p:pic>
      <p:pic>
        <p:nvPicPr>
          <p:cNvPr id="75" name="Google Shape;75;p15"/>
          <p:cNvPicPr preferRelativeResize="0"/>
          <p:nvPr/>
        </p:nvPicPr>
        <p:blipFill>
          <a:blip r:embed="rId6">
            <a:alphaModFix/>
          </a:blip>
          <a:stretch>
            <a:fillRect/>
          </a:stretch>
        </p:blipFill>
        <p:spPr>
          <a:xfrm>
            <a:off x="6413200" y="3340450"/>
            <a:ext cx="2619375" cy="1743075"/>
          </a:xfrm>
          <a:prstGeom prst="rect">
            <a:avLst/>
          </a:prstGeom>
          <a:noFill/>
          <a:ln>
            <a:noFill/>
          </a:ln>
        </p:spPr>
      </p:pic>
      <p:pic>
        <p:nvPicPr>
          <p:cNvPr id="76" name="Google Shape;76;p15"/>
          <p:cNvPicPr preferRelativeResize="0"/>
          <p:nvPr/>
        </p:nvPicPr>
        <p:blipFill>
          <a:blip r:embed="rId7">
            <a:alphaModFix/>
          </a:blip>
          <a:stretch>
            <a:fillRect/>
          </a:stretch>
        </p:blipFill>
        <p:spPr>
          <a:xfrm>
            <a:off x="6343650" y="824575"/>
            <a:ext cx="2647950" cy="1588770"/>
          </a:xfrm>
          <a:prstGeom prst="rect">
            <a:avLst/>
          </a:prstGeom>
          <a:noFill/>
          <a:ln>
            <a:noFill/>
          </a:ln>
        </p:spPr>
      </p:pic>
      <p:pic>
        <p:nvPicPr>
          <p:cNvPr id="77" name="Google Shape;77;p15"/>
          <p:cNvPicPr preferRelativeResize="0"/>
          <p:nvPr/>
        </p:nvPicPr>
        <p:blipFill>
          <a:blip r:embed="rId8">
            <a:alphaModFix/>
          </a:blip>
          <a:stretch>
            <a:fillRect/>
          </a:stretch>
        </p:blipFill>
        <p:spPr>
          <a:xfrm>
            <a:off x="2182075" y="2940395"/>
            <a:ext cx="2143125" cy="2143125"/>
          </a:xfrm>
          <a:prstGeom prst="rect">
            <a:avLst/>
          </a:prstGeom>
          <a:noFill/>
          <a:ln>
            <a:noFill/>
          </a:ln>
        </p:spPr>
      </p:pic>
      <p:pic>
        <p:nvPicPr>
          <p:cNvPr id="78" name="Google Shape;78;p15"/>
          <p:cNvPicPr preferRelativeResize="0"/>
          <p:nvPr/>
        </p:nvPicPr>
        <p:blipFill>
          <a:blip r:embed="rId9">
            <a:alphaModFix/>
          </a:blip>
          <a:stretch>
            <a:fillRect/>
          </a:stretch>
        </p:blipFill>
        <p:spPr>
          <a:xfrm>
            <a:off x="4516713" y="2092220"/>
            <a:ext cx="1704975" cy="17049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2"/>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Performance</a:t>
            </a:r>
            <a:endParaRPr/>
          </a:p>
        </p:txBody>
      </p:sp>
      <p:sp>
        <p:nvSpPr>
          <p:cNvPr id="248" name="Google Shape;248;p42"/>
          <p:cNvSpPr txBox="1"/>
          <p:nvPr>
            <p:ph idx="1" type="body"/>
          </p:nvPr>
        </p:nvSpPr>
        <p:spPr>
          <a:xfrm>
            <a:off x="311700" y="1152475"/>
            <a:ext cx="8520600" cy="3837000"/>
          </a:xfrm>
          <a:prstGeom prst="rect">
            <a:avLst/>
          </a:prstGeom>
        </p:spPr>
        <p:txBody>
          <a:bodyPr anchorCtr="0" anchor="t" bIns="91425" lIns="91425" spcFirstLastPara="1" rIns="91425" wrap="square" tIns="91425">
            <a:normAutofit lnSpcReduction="20000"/>
          </a:bodyPr>
          <a:lstStyle/>
          <a:p>
            <a:pPr indent="-355600" lvl="0" marL="457200" rtl="0" algn="l">
              <a:spcBef>
                <a:spcPts val="0"/>
              </a:spcBef>
              <a:spcAft>
                <a:spcPts val="0"/>
              </a:spcAft>
              <a:buSzPts val="2000"/>
              <a:buFont typeface="Raleway"/>
              <a:buChar char="★"/>
            </a:pPr>
            <a:r>
              <a:rPr lang="en" sz="2000">
                <a:latin typeface="Raleway"/>
                <a:ea typeface="Raleway"/>
                <a:cs typeface="Raleway"/>
                <a:sym typeface="Raleway"/>
              </a:rPr>
              <a:t>Good impression</a:t>
            </a:r>
            <a:endParaRPr sz="2000">
              <a:latin typeface="Raleway"/>
              <a:ea typeface="Raleway"/>
              <a:cs typeface="Raleway"/>
              <a:sym typeface="Raleway"/>
            </a:endParaRPr>
          </a:p>
          <a:p>
            <a:pPr indent="-323850" lvl="1" marL="914400" rtl="0" algn="l">
              <a:spcBef>
                <a:spcPts val="0"/>
              </a:spcBef>
              <a:spcAft>
                <a:spcPts val="0"/>
              </a:spcAft>
              <a:buSzPts val="1500"/>
              <a:buFont typeface="Raleway"/>
              <a:buChar char="○"/>
            </a:pPr>
            <a:r>
              <a:rPr lang="en" sz="1500">
                <a:latin typeface="Raleway"/>
                <a:ea typeface="Raleway"/>
                <a:cs typeface="Raleway"/>
                <a:sym typeface="Raleway"/>
              </a:rPr>
              <a:t>calmly walk to “stage”</a:t>
            </a:r>
            <a:endParaRPr sz="1500">
              <a:latin typeface="Raleway"/>
              <a:ea typeface="Raleway"/>
              <a:cs typeface="Raleway"/>
              <a:sym typeface="Raleway"/>
            </a:endParaRPr>
          </a:p>
          <a:p>
            <a:pPr indent="-323850" lvl="1" marL="914400" rtl="0" algn="l">
              <a:spcBef>
                <a:spcPts val="0"/>
              </a:spcBef>
              <a:spcAft>
                <a:spcPts val="0"/>
              </a:spcAft>
              <a:buSzPts val="1500"/>
              <a:buFont typeface="Raleway"/>
              <a:buChar char="○"/>
            </a:pPr>
            <a:r>
              <a:rPr lang="en" sz="1500">
                <a:latin typeface="Raleway"/>
                <a:ea typeface="Raleway"/>
                <a:cs typeface="Raleway"/>
                <a:sym typeface="Raleway"/>
              </a:rPr>
              <a:t>shake hands and make eye contact with intro person</a:t>
            </a:r>
            <a:endParaRPr sz="1500">
              <a:latin typeface="Raleway"/>
              <a:ea typeface="Raleway"/>
              <a:cs typeface="Raleway"/>
              <a:sym typeface="Raleway"/>
            </a:endParaRPr>
          </a:p>
          <a:p>
            <a:pPr indent="-323850" lvl="1" marL="914400" rtl="0" algn="l">
              <a:spcBef>
                <a:spcPts val="0"/>
              </a:spcBef>
              <a:spcAft>
                <a:spcPts val="0"/>
              </a:spcAft>
              <a:buSzPts val="1500"/>
              <a:buFont typeface="Raleway"/>
              <a:buChar char="○"/>
            </a:pPr>
            <a:r>
              <a:rPr lang="en" sz="1500">
                <a:latin typeface="Raleway"/>
                <a:ea typeface="Raleway"/>
                <a:cs typeface="Raleway"/>
                <a:sym typeface="Raleway"/>
              </a:rPr>
              <a:t>thank them and smile</a:t>
            </a:r>
            <a:endParaRPr sz="1500">
              <a:latin typeface="Raleway"/>
              <a:ea typeface="Raleway"/>
              <a:cs typeface="Raleway"/>
              <a:sym typeface="Raleway"/>
            </a:endParaRPr>
          </a:p>
          <a:p>
            <a:pPr indent="-323850" lvl="1" marL="914400" rtl="0" algn="l">
              <a:spcBef>
                <a:spcPts val="0"/>
              </a:spcBef>
              <a:spcAft>
                <a:spcPts val="0"/>
              </a:spcAft>
              <a:buSzPts val="1500"/>
              <a:buFont typeface="Raleway"/>
              <a:buChar char="○"/>
            </a:pPr>
            <a:r>
              <a:rPr lang="en" sz="1500">
                <a:latin typeface="Raleway"/>
                <a:ea typeface="Raleway"/>
                <a:cs typeface="Raleway"/>
                <a:sym typeface="Raleway"/>
              </a:rPr>
              <a:t>make eye contact with audience with sincerity</a:t>
            </a:r>
            <a:endParaRPr sz="1500">
              <a:latin typeface="Raleway"/>
              <a:ea typeface="Raleway"/>
              <a:cs typeface="Raleway"/>
              <a:sym typeface="Raleway"/>
            </a:endParaRPr>
          </a:p>
          <a:p>
            <a:pPr indent="-323850" lvl="1" marL="914400" rtl="0" algn="l">
              <a:spcBef>
                <a:spcPts val="0"/>
              </a:spcBef>
              <a:spcAft>
                <a:spcPts val="0"/>
              </a:spcAft>
              <a:buSzPts val="1500"/>
              <a:buFont typeface="Raleway"/>
              <a:buChar char="○"/>
            </a:pPr>
            <a:r>
              <a:rPr lang="en" sz="1500">
                <a:latin typeface="Raleway"/>
                <a:ea typeface="Raleway"/>
                <a:cs typeface="Raleway"/>
                <a:sym typeface="Raleway"/>
              </a:rPr>
              <a:t>stand straight with feet slightly apart and arms relaxed</a:t>
            </a:r>
            <a:endParaRPr sz="1500">
              <a:latin typeface="Raleway"/>
              <a:ea typeface="Raleway"/>
              <a:cs typeface="Raleway"/>
              <a:sym typeface="Raleway"/>
            </a:endParaRPr>
          </a:p>
          <a:p>
            <a:pPr indent="-323850" lvl="1" marL="914400" rtl="0" algn="l">
              <a:spcBef>
                <a:spcPts val="0"/>
              </a:spcBef>
              <a:spcAft>
                <a:spcPts val="0"/>
              </a:spcAft>
              <a:buSzPts val="1500"/>
              <a:buFont typeface="Raleway"/>
              <a:buChar char="○"/>
            </a:pPr>
            <a:r>
              <a:rPr lang="en" sz="1500">
                <a:latin typeface="Raleway"/>
                <a:ea typeface="Raleway"/>
                <a:cs typeface="Raleway"/>
                <a:sym typeface="Raleway"/>
              </a:rPr>
              <a:t>make casual emphasis with gestures</a:t>
            </a:r>
            <a:endParaRPr sz="1500">
              <a:latin typeface="Raleway"/>
              <a:ea typeface="Raleway"/>
              <a:cs typeface="Raleway"/>
              <a:sym typeface="Raleway"/>
            </a:endParaRPr>
          </a:p>
          <a:p>
            <a:pPr indent="-311150" lvl="2" marL="1371600" rtl="0" algn="l">
              <a:spcBef>
                <a:spcPts val="0"/>
              </a:spcBef>
              <a:spcAft>
                <a:spcPts val="0"/>
              </a:spcAft>
              <a:buSzPts val="1300"/>
              <a:buFont typeface="Raleway"/>
              <a:buChar char="■"/>
            </a:pPr>
            <a:r>
              <a:rPr lang="en" sz="1300">
                <a:latin typeface="Raleway"/>
                <a:ea typeface="Raleway"/>
                <a:cs typeface="Raleway"/>
                <a:sym typeface="Raleway"/>
              </a:rPr>
              <a:t>natural body language </a:t>
            </a:r>
            <a:endParaRPr sz="1300">
              <a:latin typeface="Raleway"/>
              <a:ea typeface="Raleway"/>
              <a:cs typeface="Raleway"/>
              <a:sym typeface="Raleway"/>
            </a:endParaRPr>
          </a:p>
          <a:p>
            <a:pPr indent="-323850" lvl="1" marL="914400" rtl="0" algn="l">
              <a:spcBef>
                <a:spcPts val="0"/>
              </a:spcBef>
              <a:spcAft>
                <a:spcPts val="0"/>
              </a:spcAft>
              <a:buSzPts val="1500"/>
              <a:buFont typeface="Raleway"/>
              <a:buChar char="○"/>
            </a:pPr>
            <a:r>
              <a:rPr lang="en" sz="1500">
                <a:latin typeface="Raleway"/>
                <a:ea typeface="Raleway"/>
                <a:cs typeface="Raleway"/>
                <a:sym typeface="Raleway"/>
              </a:rPr>
              <a:t>lean toward the audience</a:t>
            </a:r>
            <a:endParaRPr sz="1500">
              <a:latin typeface="Raleway"/>
              <a:ea typeface="Raleway"/>
              <a:cs typeface="Raleway"/>
              <a:sym typeface="Raleway"/>
            </a:endParaRPr>
          </a:p>
          <a:p>
            <a:pPr indent="-323850" lvl="1" marL="914400" rtl="0" algn="l">
              <a:spcBef>
                <a:spcPts val="0"/>
              </a:spcBef>
              <a:spcAft>
                <a:spcPts val="0"/>
              </a:spcAft>
              <a:buSzPts val="1500"/>
              <a:buFont typeface="Raleway"/>
              <a:buChar char="○"/>
            </a:pPr>
            <a:r>
              <a:rPr lang="en" sz="1500">
                <a:latin typeface="Raleway"/>
                <a:ea typeface="Raleway"/>
                <a:cs typeface="Raleway"/>
                <a:sym typeface="Raleway"/>
              </a:rPr>
              <a:t>fumble a line/</a:t>
            </a:r>
            <a:endParaRPr sz="1500">
              <a:latin typeface="Raleway"/>
              <a:ea typeface="Raleway"/>
              <a:cs typeface="Raleway"/>
              <a:sym typeface="Raleway"/>
            </a:endParaRPr>
          </a:p>
          <a:p>
            <a:pPr indent="-311150" lvl="2" marL="1371600" rtl="0" algn="l">
              <a:spcBef>
                <a:spcPts val="0"/>
              </a:spcBef>
              <a:spcAft>
                <a:spcPts val="0"/>
              </a:spcAft>
              <a:buSzPts val="1300"/>
              <a:buFont typeface="Raleway"/>
              <a:buChar char="■"/>
            </a:pPr>
            <a:r>
              <a:rPr lang="en" sz="1300">
                <a:latin typeface="Raleway"/>
                <a:ea typeface="Raleway"/>
                <a:cs typeface="Raleway"/>
                <a:sym typeface="Raleway"/>
              </a:rPr>
              <a:t>slow down and take a breath before restarting</a:t>
            </a:r>
            <a:endParaRPr sz="1300">
              <a:latin typeface="Raleway"/>
              <a:ea typeface="Raleway"/>
              <a:cs typeface="Raleway"/>
              <a:sym typeface="Raleway"/>
            </a:endParaRPr>
          </a:p>
          <a:p>
            <a:pPr indent="-311150" lvl="2" marL="1371600" rtl="0" algn="l">
              <a:spcBef>
                <a:spcPts val="0"/>
              </a:spcBef>
              <a:spcAft>
                <a:spcPts val="0"/>
              </a:spcAft>
              <a:buSzPts val="1300"/>
              <a:buFont typeface="Raleway"/>
              <a:buChar char="■"/>
            </a:pPr>
            <a:r>
              <a:rPr lang="en" sz="1300">
                <a:latin typeface="Raleway"/>
                <a:ea typeface="Raleway"/>
                <a:cs typeface="Raleway"/>
                <a:sym typeface="Raleway"/>
              </a:rPr>
              <a:t>do not apologize</a:t>
            </a:r>
            <a:endParaRPr sz="1300">
              <a:latin typeface="Raleway"/>
              <a:ea typeface="Raleway"/>
              <a:cs typeface="Raleway"/>
              <a:sym typeface="Raleway"/>
            </a:endParaRPr>
          </a:p>
          <a:p>
            <a:pPr indent="-323850" lvl="1" marL="914400" rtl="0" algn="l">
              <a:spcBef>
                <a:spcPts val="0"/>
              </a:spcBef>
              <a:spcAft>
                <a:spcPts val="0"/>
              </a:spcAft>
              <a:buSzPts val="1500"/>
              <a:buFont typeface="Raleway"/>
              <a:buChar char="○"/>
            </a:pPr>
            <a:r>
              <a:rPr lang="en" sz="1500">
                <a:latin typeface="Raleway"/>
                <a:ea typeface="Raleway"/>
                <a:cs typeface="Raleway"/>
                <a:sym typeface="Raleway"/>
              </a:rPr>
              <a:t>at conclusion, tell audience you will take questions after</a:t>
            </a:r>
            <a:endParaRPr sz="1500">
              <a:latin typeface="Raleway"/>
              <a:ea typeface="Raleway"/>
              <a:cs typeface="Raleway"/>
              <a:sym typeface="Raleway"/>
            </a:endParaRPr>
          </a:p>
          <a:p>
            <a:pPr indent="-323850" lvl="1" marL="914400" rtl="0" algn="l">
              <a:spcBef>
                <a:spcPts val="0"/>
              </a:spcBef>
              <a:spcAft>
                <a:spcPts val="0"/>
              </a:spcAft>
              <a:buSzPts val="1500"/>
              <a:buFont typeface="Raleway"/>
              <a:buChar char="○"/>
            </a:pPr>
            <a:r>
              <a:rPr lang="en" sz="1500">
                <a:latin typeface="Raleway"/>
                <a:ea typeface="Raleway"/>
                <a:cs typeface="Raleway"/>
                <a:sym typeface="Raleway"/>
              </a:rPr>
              <a:t>smile and walk calmly from “stage” </a:t>
            </a:r>
            <a:endParaRPr sz="1500">
              <a:latin typeface="Raleway"/>
              <a:ea typeface="Raleway"/>
              <a:cs typeface="Raleway"/>
              <a:sym typeface="Raleway"/>
            </a:endParaRPr>
          </a:p>
          <a:p>
            <a:pPr indent="0" lvl="0" marL="0" rtl="0" algn="l">
              <a:spcBef>
                <a:spcPts val="1200"/>
              </a:spcBef>
              <a:spcAft>
                <a:spcPts val="120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3"/>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Visual Aid</a:t>
            </a:r>
            <a:endParaRPr/>
          </a:p>
        </p:txBody>
      </p:sp>
      <p:sp>
        <p:nvSpPr>
          <p:cNvPr id="254" name="Google Shape;254;p43"/>
          <p:cNvSpPr txBox="1"/>
          <p:nvPr>
            <p:ph idx="1" type="body"/>
          </p:nvPr>
        </p:nvSpPr>
        <p:spPr>
          <a:xfrm>
            <a:off x="311700" y="1152475"/>
            <a:ext cx="8520600" cy="3748500"/>
          </a:xfrm>
          <a:prstGeom prst="rect">
            <a:avLst/>
          </a:prstGeom>
        </p:spPr>
        <p:txBody>
          <a:bodyPr anchorCtr="0" anchor="t" bIns="91425" lIns="91425" spcFirstLastPara="1" rIns="91425" wrap="square" tIns="91425">
            <a:normAutofit lnSpcReduction="10000"/>
          </a:bodyPr>
          <a:lstStyle/>
          <a:p>
            <a:pPr indent="-355600" lvl="0" marL="457200" rtl="0" algn="l">
              <a:spcBef>
                <a:spcPts val="0"/>
              </a:spcBef>
              <a:spcAft>
                <a:spcPts val="0"/>
              </a:spcAft>
              <a:buSzPts val="2000"/>
              <a:buFont typeface="Raleway"/>
              <a:buChar char="★"/>
            </a:pPr>
            <a:r>
              <a:rPr lang="en" sz="2000">
                <a:latin typeface="Raleway"/>
                <a:ea typeface="Raleway"/>
                <a:cs typeface="Raleway"/>
                <a:sym typeface="Raleway"/>
              </a:rPr>
              <a:t>Simple, used for emphasis and variety</a:t>
            </a:r>
            <a:endParaRPr sz="2000">
              <a:latin typeface="Raleway"/>
              <a:ea typeface="Raleway"/>
              <a:cs typeface="Raleway"/>
              <a:sym typeface="Raleway"/>
            </a:endParaRPr>
          </a:p>
          <a:p>
            <a:pPr indent="-355600" lvl="0" marL="457200" rtl="0" algn="l">
              <a:spcBef>
                <a:spcPts val="0"/>
              </a:spcBef>
              <a:spcAft>
                <a:spcPts val="0"/>
              </a:spcAft>
              <a:buSzPts val="2000"/>
              <a:buFont typeface="Raleway"/>
              <a:buChar char="★"/>
            </a:pPr>
            <a:r>
              <a:rPr lang="en" sz="2000">
                <a:latin typeface="Raleway"/>
                <a:ea typeface="Raleway"/>
                <a:cs typeface="Raleway"/>
                <a:sym typeface="Raleway"/>
              </a:rPr>
              <a:t>Slides</a:t>
            </a:r>
            <a:endParaRPr sz="16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reasonable timing</a:t>
            </a:r>
            <a:endParaRPr sz="1600">
              <a:latin typeface="Raleway"/>
              <a:ea typeface="Raleway"/>
              <a:cs typeface="Raleway"/>
              <a:sym typeface="Raleway"/>
            </a:endParaRPr>
          </a:p>
          <a:p>
            <a:pPr indent="-311150" lvl="2" marL="1371600" rtl="0" algn="l">
              <a:spcBef>
                <a:spcPts val="0"/>
              </a:spcBef>
              <a:spcAft>
                <a:spcPts val="0"/>
              </a:spcAft>
              <a:buSzPts val="1300"/>
              <a:buFont typeface="Raleway"/>
              <a:buChar char="■"/>
            </a:pPr>
            <a:r>
              <a:rPr lang="en" sz="1300">
                <a:latin typeface="Raleway"/>
                <a:ea typeface="Raleway"/>
                <a:cs typeface="Raleway"/>
                <a:sym typeface="Raleway"/>
              </a:rPr>
              <a:t>takes 20 sec to register visualized item</a:t>
            </a:r>
            <a:endParaRPr sz="13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legible font</a:t>
            </a:r>
            <a:endParaRPr sz="1600">
              <a:latin typeface="Raleway"/>
              <a:ea typeface="Raleway"/>
              <a:cs typeface="Raleway"/>
              <a:sym typeface="Raleway"/>
            </a:endParaRPr>
          </a:p>
          <a:p>
            <a:pPr indent="-311150" lvl="2" marL="1371600" rtl="0" algn="l">
              <a:spcBef>
                <a:spcPts val="0"/>
              </a:spcBef>
              <a:spcAft>
                <a:spcPts val="0"/>
              </a:spcAft>
              <a:buSzPts val="1300"/>
              <a:buFont typeface="Raleway"/>
              <a:buChar char="■"/>
            </a:pPr>
            <a:r>
              <a:rPr lang="en" sz="1300">
                <a:latin typeface="Raleway"/>
                <a:ea typeface="Raleway"/>
                <a:cs typeface="Raleway"/>
                <a:sym typeface="Raleway"/>
              </a:rPr>
              <a:t>Lower case, unless upper case is necessary</a:t>
            </a:r>
            <a:endParaRPr sz="13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Charts and graphs</a:t>
            </a:r>
            <a:endParaRPr sz="1600">
              <a:latin typeface="Raleway"/>
              <a:ea typeface="Raleway"/>
              <a:cs typeface="Raleway"/>
              <a:sym typeface="Raleway"/>
            </a:endParaRPr>
          </a:p>
          <a:p>
            <a:pPr indent="-355600" lvl="0" marL="457200" rtl="0" algn="l">
              <a:spcBef>
                <a:spcPts val="0"/>
              </a:spcBef>
              <a:spcAft>
                <a:spcPts val="0"/>
              </a:spcAft>
              <a:buSzPts val="2000"/>
              <a:buFont typeface="Raleway"/>
              <a:buChar char="★"/>
            </a:pPr>
            <a:r>
              <a:rPr lang="en" sz="2000">
                <a:latin typeface="Raleway"/>
                <a:ea typeface="Raleway"/>
                <a:cs typeface="Raleway"/>
                <a:sym typeface="Raleway"/>
              </a:rPr>
              <a:t>Flip chart</a:t>
            </a:r>
            <a:endParaRPr sz="2000">
              <a:latin typeface="Raleway"/>
              <a:ea typeface="Raleway"/>
              <a:cs typeface="Raleway"/>
              <a:sym typeface="Raleway"/>
            </a:endParaRPr>
          </a:p>
          <a:p>
            <a:pPr indent="-330200" lvl="1" marL="914400" rtl="0" algn="l">
              <a:spcBef>
                <a:spcPts val="0"/>
              </a:spcBef>
              <a:spcAft>
                <a:spcPts val="0"/>
              </a:spcAft>
              <a:buSzPts val="1600"/>
              <a:buFont typeface="Raleway"/>
              <a:buChar char="○"/>
            </a:pPr>
            <a:r>
              <a:rPr lang="en" sz="1600">
                <a:latin typeface="Raleway"/>
                <a:ea typeface="Raleway"/>
                <a:cs typeface="Raleway"/>
                <a:sym typeface="Raleway"/>
              </a:rPr>
              <a:t>blue or black ink</a:t>
            </a:r>
            <a:endParaRPr sz="1600">
              <a:latin typeface="Raleway"/>
              <a:ea typeface="Raleway"/>
              <a:cs typeface="Raleway"/>
              <a:sym typeface="Raleway"/>
            </a:endParaRPr>
          </a:p>
          <a:p>
            <a:pPr indent="-355600" lvl="0" marL="457200" rtl="0" algn="l">
              <a:spcBef>
                <a:spcPts val="0"/>
              </a:spcBef>
              <a:spcAft>
                <a:spcPts val="0"/>
              </a:spcAft>
              <a:buSzPts val="2000"/>
              <a:buFont typeface="Raleway"/>
              <a:buChar char="★"/>
            </a:pPr>
            <a:r>
              <a:rPr lang="en" sz="2000">
                <a:latin typeface="Raleway"/>
                <a:ea typeface="Raleway"/>
                <a:cs typeface="Raleway"/>
                <a:sym typeface="Raleway"/>
              </a:rPr>
              <a:t>Drawings</a:t>
            </a:r>
            <a:endParaRPr sz="2000">
              <a:latin typeface="Raleway"/>
              <a:ea typeface="Raleway"/>
              <a:cs typeface="Raleway"/>
              <a:sym typeface="Raleway"/>
            </a:endParaRPr>
          </a:p>
          <a:p>
            <a:pPr indent="-355600" lvl="0" marL="457200" rtl="0" algn="l">
              <a:spcBef>
                <a:spcPts val="0"/>
              </a:spcBef>
              <a:spcAft>
                <a:spcPts val="0"/>
              </a:spcAft>
              <a:buSzPts val="2000"/>
              <a:buFont typeface="Raleway"/>
              <a:buChar char="★"/>
            </a:pPr>
            <a:r>
              <a:rPr lang="en" sz="2000">
                <a:latin typeface="Raleway"/>
                <a:ea typeface="Raleway"/>
                <a:cs typeface="Raleway"/>
                <a:sym typeface="Raleway"/>
              </a:rPr>
              <a:t>Equipment</a:t>
            </a:r>
            <a:endParaRPr sz="2000">
              <a:latin typeface="Raleway"/>
              <a:ea typeface="Raleway"/>
              <a:cs typeface="Raleway"/>
              <a:sym typeface="Raleway"/>
            </a:endParaRPr>
          </a:p>
          <a:p>
            <a:pPr indent="-355600" lvl="0" marL="457200" rtl="0" algn="l">
              <a:spcBef>
                <a:spcPts val="0"/>
              </a:spcBef>
              <a:spcAft>
                <a:spcPts val="0"/>
              </a:spcAft>
              <a:buSzPts val="2000"/>
              <a:buFont typeface="Raleway"/>
              <a:buChar char="★"/>
            </a:pPr>
            <a:r>
              <a:rPr lang="en" sz="2000">
                <a:latin typeface="Raleway"/>
                <a:ea typeface="Raleway"/>
                <a:cs typeface="Raleway"/>
                <a:sym typeface="Raleway"/>
              </a:rPr>
              <a:t>Product</a:t>
            </a:r>
            <a:endParaRPr sz="2000">
              <a:latin typeface="Raleway"/>
              <a:ea typeface="Raleway"/>
              <a:cs typeface="Raleway"/>
              <a:sym typeface="Raleway"/>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44"/>
          <p:cNvPicPr preferRelativeResize="0"/>
          <p:nvPr/>
        </p:nvPicPr>
        <p:blipFill>
          <a:blip r:embed="rId3">
            <a:alphaModFix/>
          </a:blip>
          <a:stretch>
            <a:fillRect/>
          </a:stretch>
        </p:blipFill>
        <p:spPr>
          <a:xfrm>
            <a:off x="1314812" y="943152"/>
            <a:ext cx="6514375" cy="3257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5"/>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Requirement 1</a:t>
            </a:r>
            <a:endParaRPr/>
          </a:p>
        </p:txBody>
      </p:sp>
      <p:sp>
        <p:nvSpPr>
          <p:cNvPr id="265" name="Google Shape;265;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latin typeface="Raleway"/>
                <a:ea typeface="Raleway"/>
                <a:cs typeface="Raleway"/>
                <a:sym typeface="Raleway"/>
              </a:rPr>
              <a:t>Give a 3-5 minute introduction of yourself to an audience such as your troop, class at school, or some other group. </a:t>
            </a:r>
            <a:endParaRPr>
              <a:latin typeface="Raleway"/>
              <a:ea typeface="Raleway"/>
              <a:cs typeface="Raleway"/>
              <a:sym typeface="Raleway"/>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6"/>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Mrs. Maddie Williams, MSN, CNM</a:t>
            </a:r>
            <a:endParaRPr/>
          </a:p>
        </p:txBody>
      </p:sp>
      <p:sp>
        <p:nvSpPr>
          <p:cNvPr id="271" name="Google Shape;271;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Raleway"/>
              <a:buChar char="★"/>
            </a:pPr>
            <a:r>
              <a:rPr lang="en">
                <a:latin typeface="Raleway"/>
                <a:ea typeface="Raleway"/>
                <a:cs typeface="Raleway"/>
                <a:sym typeface="Raleway"/>
              </a:rPr>
              <a:t>Nurse Midwife</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
                <a:latin typeface="Raleway"/>
                <a:ea typeface="Raleway"/>
                <a:cs typeface="Raleway"/>
                <a:sym typeface="Raleway"/>
              </a:rPr>
              <a:t>Mother of 3: 12 year old twins, 7 year old son</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
                <a:latin typeface="Raleway"/>
                <a:ea typeface="Raleway"/>
                <a:cs typeface="Raleway"/>
                <a:sym typeface="Raleway"/>
              </a:rPr>
              <a:t>Married for 17 years</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
                <a:latin typeface="Raleway"/>
                <a:ea typeface="Raleway"/>
                <a:cs typeface="Raleway"/>
                <a:sym typeface="Raleway"/>
              </a:rPr>
              <a:t>Originally from east coast, MD. Lived in Memphis 24 years</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
                <a:latin typeface="Raleway"/>
                <a:ea typeface="Raleway"/>
                <a:cs typeface="Raleway"/>
                <a:sym typeface="Raleway"/>
              </a:rPr>
              <a:t>Cosplayer</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
                <a:latin typeface="Raleway"/>
                <a:ea typeface="Raleway"/>
                <a:cs typeface="Raleway"/>
                <a:sym typeface="Raleway"/>
              </a:rPr>
              <a:t>Loves reading, podcasts, and binge-watching shows</a:t>
            </a:r>
            <a:endParaRPr>
              <a:latin typeface="Raleway"/>
              <a:ea typeface="Raleway"/>
              <a:cs typeface="Raleway"/>
              <a:sym typeface="Raleway"/>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7"/>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Requirement 2</a:t>
            </a:r>
            <a:endParaRPr/>
          </a:p>
        </p:txBody>
      </p:sp>
      <p:sp>
        <p:nvSpPr>
          <p:cNvPr id="277" name="Google Shape;277;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latin typeface="Raleway"/>
                <a:ea typeface="Raleway"/>
                <a:cs typeface="Raleway"/>
                <a:sym typeface="Raleway"/>
              </a:rPr>
              <a:t>Prepare a 3-5 minute talk on a topic of your choice that incorporates body language and visual aids. </a:t>
            </a:r>
            <a:endParaRPr>
              <a:latin typeface="Raleway"/>
              <a:ea typeface="Raleway"/>
              <a:cs typeface="Raleway"/>
              <a:sym typeface="Raleway"/>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8"/>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Requirement 2</a:t>
            </a:r>
            <a:endParaRPr/>
          </a:p>
        </p:txBody>
      </p:sp>
      <p:sp>
        <p:nvSpPr>
          <p:cNvPr id="283" name="Google Shape;283;p48"/>
          <p:cNvSpPr txBox="1"/>
          <p:nvPr>
            <p:ph idx="1" type="body"/>
          </p:nvPr>
        </p:nvSpPr>
        <p:spPr>
          <a:xfrm>
            <a:off x="311700" y="1068425"/>
            <a:ext cx="3999900" cy="3999600"/>
          </a:xfrm>
          <a:prstGeom prst="rect">
            <a:avLst/>
          </a:prstGeom>
        </p:spPr>
        <p:txBody>
          <a:bodyPr anchorCtr="0" anchor="t" bIns="91425" lIns="91425" spcFirstLastPara="1" rIns="91425" wrap="square" tIns="91425">
            <a:normAutofit fontScale="70000" lnSpcReduction="20000"/>
          </a:bodyPr>
          <a:lstStyle/>
          <a:p>
            <a:pPr indent="0" lvl="0" marL="457200" rtl="0" algn="l">
              <a:spcBef>
                <a:spcPts val="0"/>
              </a:spcBef>
              <a:spcAft>
                <a:spcPts val="0"/>
              </a:spcAft>
              <a:buNone/>
            </a:pPr>
            <a:r>
              <a:rPr lang="en" sz="1700">
                <a:latin typeface="Raleway"/>
                <a:ea typeface="Raleway"/>
                <a:cs typeface="Raleway"/>
                <a:sym typeface="Raleway"/>
              </a:rPr>
              <a:t>Persuasive</a:t>
            </a:r>
            <a:endParaRPr sz="1700">
              <a:latin typeface="Raleway"/>
              <a:ea typeface="Raleway"/>
              <a:cs typeface="Raleway"/>
              <a:sym typeface="Raleway"/>
            </a:endParaRPr>
          </a:p>
          <a:p>
            <a:pPr indent="-290957" lvl="0" marL="457200" rtl="0" algn="l">
              <a:spcBef>
                <a:spcPts val="1200"/>
              </a:spcBef>
              <a:spcAft>
                <a:spcPts val="0"/>
              </a:spcAft>
              <a:buSzPct val="100000"/>
              <a:buFont typeface="Raleway"/>
              <a:buChar char="★"/>
            </a:pPr>
            <a:r>
              <a:rPr lang="en" sz="1402">
                <a:latin typeface="Raleway"/>
                <a:ea typeface="Raleway"/>
                <a:cs typeface="Raleway"/>
                <a:sym typeface="Raleway"/>
              </a:rPr>
              <a:t>Air pollution</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Animal rescues</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Blood donation</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Bullying</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Cancel culture</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Climate change</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Divorce</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Eating disorders</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Exercise</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Existence of aliens</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Existence of sasquatch</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Fad diets</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Gay marriage</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GMOs</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Gun control</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Helmet laws</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Homelessness</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Legalization of marijuana</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National health care</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Nuclear weapons</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Sexual harassment</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Teen drinking</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Vegetarianism/Veganism</a:t>
            </a:r>
            <a:endParaRPr sz="1402">
              <a:latin typeface="Raleway"/>
              <a:ea typeface="Raleway"/>
              <a:cs typeface="Raleway"/>
              <a:sym typeface="Raleway"/>
            </a:endParaRPr>
          </a:p>
          <a:p>
            <a:pPr indent="-290957" lvl="0" marL="457200" rtl="0" algn="l">
              <a:spcBef>
                <a:spcPts val="0"/>
              </a:spcBef>
              <a:spcAft>
                <a:spcPts val="0"/>
              </a:spcAft>
              <a:buSzPct val="100000"/>
              <a:buFont typeface="Raleway"/>
              <a:buChar char="★"/>
            </a:pPr>
            <a:r>
              <a:rPr lang="en" sz="1402">
                <a:latin typeface="Raleway"/>
                <a:ea typeface="Raleway"/>
                <a:cs typeface="Raleway"/>
                <a:sym typeface="Raleway"/>
              </a:rPr>
              <a:t>Working parents</a:t>
            </a:r>
            <a:endParaRPr sz="1402">
              <a:latin typeface="Raleway"/>
              <a:ea typeface="Raleway"/>
              <a:cs typeface="Raleway"/>
              <a:sym typeface="Raleway"/>
            </a:endParaRPr>
          </a:p>
        </p:txBody>
      </p:sp>
      <p:sp>
        <p:nvSpPr>
          <p:cNvPr id="284" name="Google Shape;284;p48"/>
          <p:cNvSpPr txBox="1"/>
          <p:nvPr>
            <p:ph idx="2" type="body"/>
          </p:nvPr>
        </p:nvSpPr>
        <p:spPr>
          <a:xfrm>
            <a:off x="4832400" y="1068425"/>
            <a:ext cx="3999900" cy="3915600"/>
          </a:xfrm>
          <a:prstGeom prst="rect">
            <a:avLst/>
          </a:prstGeom>
        </p:spPr>
        <p:txBody>
          <a:bodyPr anchorCtr="0" anchor="t" bIns="91425" lIns="91425" spcFirstLastPara="1" rIns="91425" wrap="square" tIns="91425">
            <a:normAutofit fontScale="70000" lnSpcReduction="20000"/>
          </a:bodyPr>
          <a:lstStyle/>
          <a:p>
            <a:pPr indent="0" lvl="0" marL="457200" rtl="0" algn="l">
              <a:spcBef>
                <a:spcPts val="0"/>
              </a:spcBef>
              <a:spcAft>
                <a:spcPts val="0"/>
              </a:spcAft>
              <a:buNone/>
            </a:pPr>
            <a:r>
              <a:rPr lang="en" sz="1700">
                <a:latin typeface="Raleway"/>
                <a:ea typeface="Raleway"/>
                <a:cs typeface="Raleway"/>
                <a:sym typeface="Raleway"/>
              </a:rPr>
              <a:t>Informative</a:t>
            </a:r>
            <a:endParaRPr sz="1700">
              <a:latin typeface="Raleway"/>
              <a:ea typeface="Raleway"/>
              <a:cs typeface="Raleway"/>
              <a:sym typeface="Raleway"/>
            </a:endParaRPr>
          </a:p>
          <a:p>
            <a:pPr indent="-290830" lvl="0" marL="457200" rtl="0" algn="l">
              <a:spcBef>
                <a:spcPts val="1200"/>
              </a:spcBef>
              <a:spcAft>
                <a:spcPts val="0"/>
              </a:spcAft>
              <a:buSzPct val="100000"/>
              <a:buFont typeface="Raleway"/>
              <a:buChar char="★"/>
            </a:pPr>
            <a:r>
              <a:rPr lang="en">
                <a:latin typeface="Raleway"/>
                <a:ea typeface="Raleway"/>
                <a:cs typeface="Raleway"/>
                <a:sym typeface="Raleway"/>
              </a:rPr>
              <a:t>Book review </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Exotic pets</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Bio of famous person</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Evolution of video games</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National park</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Dog breed</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Origin of a holiday</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Types of poisonous plants</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How to get good grades</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Interesting culture</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Type of food</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Describe life in another country</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Famous landmark</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History of favorite product/brand</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History of comic books</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Local folklore</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Origin of superstition</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History of your town</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Dyslexia</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Branches of the military</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Life in the future</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Professional sports team</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Your favorite vacation spot</a:t>
            </a:r>
            <a:endParaRPr>
              <a:latin typeface="Raleway"/>
              <a:ea typeface="Raleway"/>
              <a:cs typeface="Raleway"/>
              <a:sym typeface="Raleway"/>
            </a:endParaRPr>
          </a:p>
          <a:p>
            <a:pPr indent="-290830" lvl="0" marL="457200" rtl="0" algn="l">
              <a:spcBef>
                <a:spcPts val="0"/>
              </a:spcBef>
              <a:spcAft>
                <a:spcPts val="0"/>
              </a:spcAft>
              <a:buSzPct val="100000"/>
              <a:buFont typeface="Raleway"/>
              <a:buChar char="★"/>
            </a:pPr>
            <a:r>
              <a:rPr lang="en">
                <a:latin typeface="Raleway"/>
                <a:ea typeface="Raleway"/>
                <a:cs typeface="Raleway"/>
                <a:sym typeface="Raleway"/>
              </a:rPr>
              <a:t>Compare different religions</a:t>
            </a:r>
            <a:endParaRPr>
              <a:latin typeface="Raleway"/>
              <a:ea typeface="Raleway"/>
              <a:cs typeface="Raleway"/>
              <a:sym typeface="Raleway"/>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9"/>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Requirement 3</a:t>
            </a:r>
            <a:endParaRPr/>
          </a:p>
        </p:txBody>
      </p:sp>
      <p:sp>
        <p:nvSpPr>
          <p:cNvPr id="290" name="Google Shape;290;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latin typeface="Raleway"/>
                <a:ea typeface="Raleway"/>
                <a:cs typeface="Raleway"/>
                <a:sym typeface="Raleway"/>
              </a:rPr>
              <a:t>Give an impromptu talk of at least 2 minutes either as part of a group discussion or before your counselor. Use a subject selected by your counselor that is interesting to you but that is not known to you in advance and for which you do not have time to prepare. </a:t>
            </a:r>
            <a:endParaRPr>
              <a:latin typeface="Raleway"/>
              <a:ea typeface="Raleway"/>
              <a:cs typeface="Raleway"/>
              <a:sym typeface="Raleway"/>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50"/>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Requirement 3</a:t>
            </a:r>
            <a:endParaRPr/>
          </a:p>
        </p:txBody>
      </p:sp>
      <p:sp>
        <p:nvSpPr>
          <p:cNvPr id="296" name="Google Shape;296;p5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Font typeface="Raleway"/>
              <a:buChar char="★"/>
            </a:pPr>
            <a:r>
              <a:rPr lang="en">
                <a:latin typeface="Raleway"/>
                <a:ea typeface="Raleway"/>
                <a:cs typeface="Raleway"/>
                <a:sym typeface="Raleway"/>
              </a:rPr>
              <a:t>Home safety</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Life on other plants</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Pizza</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Most memorable character</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Coping with siblings</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Coping with quarantine</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Mistakes I’ve made</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News story I’m tired of</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Memorable book</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Memorable movie</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Favorite actor</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Favorite TV show</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Favorite sport</a:t>
            </a:r>
            <a:endParaRPr>
              <a:latin typeface="Raleway"/>
              <a:ea typeface="Raleway"/>
              <a:cs typeface="Raleway"/>
              <a:sym typeface="Raleway"/>
            </a:endParaRPr>
          </a:p>
        </p:txBody>
      </p:sp>
      <p:sp>
        <p:nvSpPr>
          <p:cNvPr id="297" name="Google Shape;297;p5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Font typeface="Raleway"/>
              <a:buChar char="★"/>
            </a:pPr>
            <a:r>
              <a:rPr lang="en">
                <a:latin typeface="Raleway"/>
                <a:ea typeface="Raleway"/>
                <a:cs typeface="Raleway"/>
                <a:sym typeface="Raleway"/>
              </a:rPr>
              <a:t>Bears</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Best pet to have</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Favorite day of the year</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Favorite campout meal</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Best way to get exercise</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How to make lots of money</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What makes me really mad</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If I could invent a candy</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How to promote world peace</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Best car to own</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Best city to live in</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Best vacation</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Rescue vs purebred dog</a:t>
            </a:r>
            <a:endParaRPr>
              <a:latin typeface="Raleway"/>
              <a:ea typeface="Raleway"/>
              <a:cs typeface="Raleway"/>
              <a:sym typeface="Raleway"/>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1"/>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Requirement 4</a:t>
            </a:r>
            <a:endParaRPr/>
          </a:p>
        </p:txBody>
      </p:sp>
      <p:sp>
        <p:nvSpPr>
          <p:cNvPr id="303" name="Google Shape;303;p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latin typeface="Raleway"/>
                <a:ea typeface="Raleway"/>
                <a:cs typeface="Raleway"/>
                <a:sym typeface="Raleway"/>
              </a:rPr>
              <a:t>Select a topic of interest to your audience. Collect and organize information about the topic and prepare an outline. Write an 8-10 minute speech, practice it, then deliver it in a conversational way. </a:t>
            </a:r>
            <a:endParaRPr>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Public Speaking</a:t>
            </a:r>
            <a:endParaRPr/>
          </a:p>
        </p:txBody>
      </p:sp>
      <p:sp>
        <p:nvSpPr>
          <p:cNvPr id="84" name="Google Shape;84;p16"/>
          <p:cNvSpPr txBox="1"/>
          <p:nvPr>
            <p:ph idx="1" type="body"/>
          </p:nvPr>
        </p:nvSpPr>
        <p:spPr>
          <a:xfrm>
            <a:off x="311700" y="1152475"/>
            <a:ext cx="8520600" cy="3453900"/>
          </a:xfrm>
          <a:prstGeom prst="rect">
            <a:avLst/>
          </a:prstGeom>
        </p:spPr>
        <p:txBody>
          <a:bodyPr anchorCtr="0" anchor="t" bIns="91425" lIns="91425" spcFirstLastPara="1" rIns="91425" wrap="square" tIns="91425">
            <a:normAutofit/>
          </a:bodyPr>
          <a:lstStyle/>
          <a:p>
            <a:pPr indent="-374650" lvl="0" marL="457200" rtl="0" algn="l">
              <a:spcBef>
                <a:spcPts val="0"/>
              </a:spcBef>
              <a:spcAft>
                <a:spcPts val="0"/>
              </a:spcAft>
              <a:buSzPts val="2300"/>
              <a:buFont typeface="Raleway"/>
              <a:buChar char="★"/>
            </a:pPr>
            <a:r>
              <a:rPr lang="en" sz="2300">
                <a:solidFill>
                  <a:srgbClr val="6C6F73"/>
                </a:solidFill>
                <a:highlight>
                  <a:srgbClr val="FFFFFF"/>
                </a:highlight>
                <a:latin typeface="Raleway"/>
                <a:ea typeface="Raleway"/>
                <a:cs typeface="Raleway"/>
                <a:sym typeface="Raleway"/>
              </a:rPr>
              <a:t>The act of performing a speech </a:t>
            </a:r>
            <a:endParaRPr sz="2300">
              <a:solidFill>
                <a:srgbClr val="6C6F73"/>
              </a:solidFill>
              <a:highlight>
                <a:srgbClr val="FFFFFF"/>
              </a:highlight>
              <a:latin typeface="Raleway"/>
              <a:ea typeface="Raleway"/>
              <a:cs typeface="Raleway"/>
              <a:sym typeface="Raleway"/>
            </a:endParaRPr>
          </a:p>
          <a:p>
            <a:pPr indent="-355600" lvl="1" marL="914400" rtl="0" algn="l">
              <a:spcBef>
                <a:spcPts val="0"/>
              </a:spcBef>
              <a:spcAft>
                <a:spcPts val="0"/>
              </a:spcAft>
              <a:buSzPts val="2000"/>
              <a:buFont typeface="Raleway"/>
              <a:buChar char="○"/>
            </a:pPr>
            <a:r>
              <a:rPr lang="en" sz="2000">
                <a:solidFill>
                  <a:srgbClr val="6C6F73"/>
                </a:solidFill>
                <a:highlight>
                  <a:srgbClr val="FFFFFF"/>
                </a:highlight>
                <a:latin typeface="Raleway"/>
                <a:ea typeface="Raleway"/>
                <a:cs typeface="Raleway"/>
                <a:sym typeface="Raleway"/>
              </a:rPr>
              <a:t>live audience: single person or group of listeners</a:t>
            </a:r>
            <a:endParaRPr sz="2000">
              <a:solidFill>
                <a:srgbClr val="6C6F73"/>
              </a:solidFill>
              <a:highlight>
                <a:srgbClr val="FFFFFF"/>
              </a:highlight>
              <a:latin typeface="Raleway"/>
              <a:ea typeface="Raleway"/>
              <a:cs typeface="Raleway"/>
              <a:sym typeface="Raleway"/>
            </a:endParaRPr>
          </a:p>
          <a:p>
            <a:pPr indent="-355600" lvl="1" marL="914400" rtl="0" algn="l">
              <a:spcBef>
                <a:spcPts val="0"/>
              </a:spcBef>
              <a:spcAft>
                <a:spcPts val="0"/>
              </a:spcAft>
              <a:buSzPts val="2000"/>
              <a:buFont typeface="Raleway"/>
              <a:buChar char="○"/>
            </a:pPr>
            <a:r>
              <a:rPr lang="en" sz="2000">
                <a:solidFill>
                  <a:srgbClr val="6C6F73"/>
                </a:solidFill>
                <a:highlight>
                  <a:srgbClr val="FFFFFF"/>
                </a:highlight>
                <a:latin typeface="Raleway"/>
                <a:ea typeface="Raleway"/>
                <a:cs typeface="Raleway"/>
                <a:sym typeface="Raleway"/>
              </a:rPr>
              <a:t>in a structured manner</a:t>
            </a:r>
            <a:endParaRPr sz="2000">
              <a:solidFill>
                <a:srgbClr val="6C6F73"/>
              </a:solidFill>
              <a:highlight>
                <a:srgbClr val="FFFFFF"/>
              </a:highlight>
              <a:latin typeface="Raleway"/>
              <a:ea typeface="Raleway"/>
              <a:cs typeface="Raleway"/>
              <a:sym typeface="Raleway"/>
            </a:endParaRPr>
          </a:p>
          <a:p>
            <a:pPr indent="-355600" lvl="1" marL="914400" rtl="0" algn="l">
              <a:spcBef>
                <a:spcPts val="0"/>
              </a:spcBef>
              <a:spcAft>
                <a:spcPts val="0"/>
              </a:spcAft>
              <a:buSzPts val="2000"/>
              <a:buFont typeface="Raleway"/>
              <a:buChar char="○"/>
            </a:pPr>
            <a:r>
              <a:rPr lang="en" sz="2000">
                <a:solidFill>
                  <a:srgbClr val="6C6F73"/>
                </a:solidFill>
                <a:highlight>
                  <a:srgbClr val="FFFFFF"/>
                </a:highlight>
                <a:latin typeface="Raleway"/>
                <a:ea typeface="Raleway"/>
                <a:cs typeface="Raleway"/>
                <a:sym typeface="Raleway"/>
              </a:rPr>
              <a:t>formal</a:t>
            </a:r>
            <a:endParaRPr sz="2000">
              <a:solidFill>
                <a:srgbClr val="6C6F73"/>
              </a:solidFill>
              <a:highlight>
                <a:srgbClr val="FFFFFF"/>
              </a:highlight>
              <a:latin typeface="Raleway"/>
              <a:ea typeface="Raleway"/>
              <a:cs typeface="Raleway"/>
              <a:sym typeface="Raleway"/>
            </a:endParaRPr>
          </a:p>
          <a:p>
            <a:pPr indent="-355600" lvl="1" marL="914400" rtl="0" algn="l">
              <a:spcBef>
                <a:spcPts val="0"/>
              </a:spcBef>
              <a:spcAft>
                <a:spcPts val="0"/>
              </a:spcAft>
              <a:buSzPts val="2000"/>
              <a:buFont typeface="Raleway"/>
              <a:buChar char="○"/>
            </a:pPr>
            <a:r>
              <a:rPr lang="en" sz="2000">
                <a:solidFill>
                  <a:srgbClr val="6C6F73"/>
                </a:solidFill>
                <a:highlight>
                  <a:srgbClr val="FFFFFF"/>
                </a:highlight>
                <a:latin typeface="Raleway"/>
                <a:ea typeface="Raleway"/>
                <a:cs typeface="Raleway"/>
                <a:sym typeface="Raleway"/>
              </a:rPr>
              <a:t>inform, entertain, convince, or persuade </a:t>
            </a:r>
            <a:endParaRPr sz="2000">
              <a:solidFill>
                <a:srgbClr val="6C6F73"/>
              </a:solidFill>
              <a:highlight>
                <a:srgbClr val="FFFFFF"/>
              </a:highlight>
              <a:latin typeface="Raleway"/>
              <a:ea typeface="Raleway"/>
              <a:cs typeface="Raleway"/>
              <a:sym typeface="Raleway"/>
            </a:endParaRPr>
          </a:p>
          <a:p>
            <a:pPr indent="-355600" lvl="1" marL="914400" rtl="0" algn="l">
              <a:spcBef>
                <a:spcPts val="0"/>
              </a:spcBef>
              <a:spcAft>
                <a:spcPts val="0"/>
              </a:spcAft>
              <a:buSzPts val="2000"/>
              <a:buFont typeface="Raleway"/>
              <a:buChar char="○"/>
            </a:pPr>
            <a:r>
              <a:rPr lang="en" sz="2000">
                <a:solidFill>
                  <a:srgbClr val="6C6F73"/>
                </a:solidFill>
                <a:highlight>
                  <a:srgbClr val="FFFFFF"/>
                </a:highlight>
                <a:latin typeface="Raleway"/>
                <a:ea typeface="Raleway"/>
                <a:cs typeface="Raleway"/>
                <a:sym typeface="Raleway"/>
              </a:rPr>
              <a:t>aspects</a:t>
            </a:r>
            <a:endParaRPr sz="2000">
              <a:solidFill>
                <a:srgbClr val="6C6F73"/>
              </a:solidFill>
              <a:highlight>
                <a:srgbClr val="FFFFFF"/>
              </a:highlight>
              <a:latin typeface="Raleway"/>
              <a:ea typeface="Raleway"/>
              <a:cs typeface="Raleway"/>
              <a:sym typeface="Raleway"/>
            </a:endParaRPr>
          </a:p>
          <a:p>
            <a:pPr indent="-330200" lvl="2" marL="1371600" rtl="0" algn="l">
              <a:spcBef>
                <a:spcPts val="0"/>
              </a:spcBef>
              <a:spcAft>
                <a:spcPts val="0"/>
              </a:spcAft>
              <a:buSzPts val="1600"/>
              <a:buFont typeface="Raleway"/>
              <a:buChar char="■"/>
            </a:pPr>
            <a:r>
              <a:rPr lang="en" sz="1600">
                <a:solidFill>
                  <a:srgbClr val="6C6F73"/>
                </a:solidFill>
                <a:highlight>
                  <a:srgbClr val="FFFFFF"/>
                </a:highlight>
                <a:latin typeface="Raleway"/>
                <a:ea typeface="Raleway"/>
                <a:cs typeface="Raleway"/>
                <a:sym typeface="Raleway"/>
              </a:rPr>
              <a:t> pick a topic, write a speech, answer audience questions </a:t>
            </a:r>
            <a:endParaRPr sz="1600">
              <a:solidFill>
                <a:srgbClr val="6C6F73"/>
              </a:solidFill>
              <a:highlight>
                <a:srgbClr val="FFFFFF"/>
              </a:highlight>
              <a:latin typeface="Raleway"/>
              <a:ea typeface="Raleway"/>
              <a:cs typeface="Raleway"/>
              <a:sym typeface="Raleway"/>
            </a:endParaRPr>
          </a:p>
          <a:p>
            <a:pPr indent="0" lvl="0" marL="0" rtl="0" algn="l">
              <a:spcBef>
                <a:spcPts val="1200"/>
              </a:spcBef>
              <a:spcAft>
                <a:spcPts val="0"/>
              </a:spcAft>
              <a:buNone/>
            </a:pPr>
            <a:r>
              <a:t/>
            </a:r>
            <a:endParaRPr sz="1300">
              <a:solidFill>
                <a:srgbClr val="6C6F73"/>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2"/>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Requirement 4</a:t>
            </a:r>
            <a:endParaRPr/>
          </a:p>
        </p:txBody>
      </p:sp>
      <p:sp>
        <p:nvSpPr>
          <p:cNvPr id="309" name="Google Shape;309;p52"/>
          <p:cNvSpPr txBox="1"/>
          <p:nvPr>
            <p:ph idx="1" type="body"/>
          </p:nvPr>
        </p:nvSpPr>
        <p:spPr>
          <a:xfrm>
            <a:off x="311700" y="1152475"/>
            <a:ext cx="3999900" cy="39057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SzPts val="1500"/>
              <a:buFont typeface="Raleway"/>
              <a:buChar char="★"/>
            </a:pPr>
            <a:r>
              <a:rPr lang="en" sz="1500">
                <a:latin typeface="Raleway"/>
                <a:ea typeface="Raleway"/>
                <a:cs typeface="Raleway"/>
                <a:sym typeface="Raleway"/>
              </a:rPr>
              <a:t>Favorite era in history</a:t>
            </a:r>
            <a:endParaRPr sz="1500">
              <a:latin typeface="Raleway"/>
              <a:ea typeface="Raleway"/>
              <a:cs typeface="Raleway"/>
              <a:sym typeface="Raleway"/>
            </a:endParaRPr>
          </a:p>
          <a:p>
            <a:pPr indent="-323850" lvl="0" marL="457200" rtl="0" algn="l">
              <a:spcBef>
                <a:spcPts val="0"/>
              </a:spcBef>
              <a:spcAft>
                <a:spcPts val="0"/>
              </a:spcAft>
              <a:buSzPts val="1500"/>
              <a:buFont typeface="Raleway"/>
              <a:buChar char="★"/>
            </a:pPr>
            <a:r>
              <a:rPr lang="en" sz="1500">
                <a:latin typeface="Raleway"/>
                <a:ea typeface="Raleway"/>
                <a:cs typeface="Raleway"/>
                <a:sym typeface="Raleway"/>
              </a:rPr>
              <a:t>Coolest historical figure</a:t>
            </a:r>
            <a:endParaRPr sz="1500">
              <a:latin typeface="Raleway"/>
              <a:ea typeface="Raleway"/>
              <a:cs typeface="Raleway"/>
              <a:sym typeface="Raleway"/>
            </a:endParaRPr>
          </a:p>
          <a:p>
            <a:pPr indent="-323850" lvl="0" marL="457200" rtl="0" algn="l">
              <a:spcBef>
                <a:spcPts val="0"/>
              </a:spcBef>
              <a:spcAft>
                <a:spcPts val="0"/>
              </a:spcAft>
              <a:buSzPts val="1500"/>
              <a:buFont typeface="Raleway"/>
              <a:buChar char="★"/>
            </a:pPr>
            <a:r>
              <a:rPr lang="en" sz="1500">
                <a:latin typeface="Raleway"/>
                <a:ea typeface="Raleway"/>
                <a:cs typeface="Raleway"/>
                <a:sym typeface="Raleway"/>
              </a:rPr>
              <a:t>Coolest historical event</a:t>
            </a:r>
            <a:endParaRPr sz="1500">
              <a:latin typeface="Raleway"/>
              <a:ea typeface="Raleway"/>
              <a:cs typeface="Raleway"/>
              <a:sym typeface="Raleway"/>
            </a:endParaRPr>
          </a:p>
          <a:p>
            <a:pPr indent="-323850" lvl="0" marL="457200" rtl="0" algn="l">
              <a:spcBef>
                <a:spcPts val="0"/>
              </a:spcBef>
              <a:spcAft>
                <a:spcPts val="0"/>
              </a:spcAft>
              <a:buSzPts val="1500"/>
              <a:buFont typeface="Raleway"/>
              <a:buChar char="★"/>
            </a:pPr>
            <a:r>
              <a:rPr lang="en" sz="1500">
                <a:latin typeface="Raleway"/>
                <a:ea typeface="Raleway"/>
                <a:cs typeface="Raleway"/>
                <a:sym typeface="Raleway"/>
              </a:rPr>
              <a:t>Music festivals</a:t>
            </a:r>
            <a:endParaRPr sz="1500">
              <a:latin typeface="Raleway"/>
              <a:ea typeface="Raleway"/>
              <a:cs typeface="Raleway"/>
              <a:sym typeface="Raleway"/>
            </a:endParaRPr>
          </a:p>
          <a:p>
            <a:pPr indent="-323850" lvl="0" marL="457200" rtl="0" algn="l">
              <a:spcBef>
                <a:spcPts val="0"/>
              </a:spcBef>
              <a:spcAft>
                <a:spcPts val="0"/>
              </a:spcAft>
              <a:buSzPts val="1500"/>
              <a:buFont typeface="Raleway"/>
              <a:buChar char="★"/>
            </a:pPr>
            <a:r>
              <a:rPr lang="en" sz="1500">
                <a:latin typeface="Raleway"/>
                <a:ea typeface="Raleway"/>
                <a:cs typeface="Raleway"/>
                <a:sym typeface="Raleway"/>
              </a:rPr>
              <a:t>Favorite musician</a:t>
            </a:r>
            <a:endParaRPr sz="1500">
              <a:latin typeface="Raleway"/>
              <a:ea typeface="Raleway"/>
              <a:cs typeface="Raleway"/>
              <a:sym typeface="Raleway"/>
            </a:endParaRPr>
          </a:p>
          <a:p>
            <a:pPr indent="-323850" lvl="0" marL="457200" rtl="0" algn="l">
              <a:spcBef>
                <a:spcPts val="0"/>
              </a:spcBef>
              <a:spcAft>
                <a:spcPts val="0"/>
              </a:spcAft>
              <a:buSzPts val="1500"/>
              <a:buFont typeface="Raleway"/>
              <a:buChar char="★"/>
            </a:pPr>
            <a:r>
              <a:rPr lang="en" sz="1500">
                <a:latin typeface="Raleway"/>
                <a:ea typeface="Raleway"/>
                <a:cs typeface="Raleway"/>
                <a:sym typeface="Raleway"/>
              </a:rPr>
              <a:t>Correct way to brush and floss</a:t>
            </a:r>
            <a:endParaRPr sz="1500">
              <a:latin typeface="Raleway"/>
              <a:ea typeface="Raleway"/>
              <a:cs typeface="Raleway"/>
              <a:sym typeface="Raleway"/>
            </a:endParaRPr>
          </a:p>
          <a:p>
            <a:pPr indent="-323850" lvl="0" marL="457200" rtl="0" algn="l">
              <a:spcBef>
                <a:spcPts val="0"/>
              </a:spcBef>
              <a:spcAft>
                <a:spcPts val="0"/>
              </a:spcAft>
              <a:buSzPts val="1500"/>
              <a:buFont typeface="Raleway"/>
              <a:buChar char="★"/>
            </a:pPr>
            <a:r>
              <a:rPr lang="en" sz="1500">
                <a:latin typeface="Raleway"/>
                <a:ea typeface="Raleway"/>
                <a:cs typeface="Raleway"/>
                <a:sym typeface="Raleway"/>
              </a:rPr>
              <a:t>Exotic fruit or vegetable</a:t>
            </a:r>
            <a:endParaRPr sz="1500">
              <a:latin typeface="Raleway"/>
              <a:ea typeface="Raleway"/>
              <a:cs typeface="Raleway"/>
              <a:sym typeface="Raleway"/>
            </a:endParaRPr>
          </a:p>
          <a:p>
            <a:pPr indent="-323850" lvl="0" marL="457200" rtl="0" algn="l">
              <a:spcBef>
                <a:spcPts val="0"/>
              </a:spcBef>
              <a:spcAft>
                <a:spcPts val="0"/>
              </a:spcAft>
              <a:buSzPts val="1500"/>
              <a:buFont typeface="Raleway"/>
              <a:buChar char="★"/>
            </a:pPr>
            <a:r>
              <a:rPr lang="en" sz="1500">
                <a:latin typeface="Raleway"/>
                <a:ea typeface="Raleway"/>
                <a:cs typeface="Raleway"/>
                <a:sym typeface="Raleway"/>
              </a:rPr>
              <a:t>Child labor</a:t>
            </a:r>
            <a:endParaRPr sz="1500">
              <a:latin typeface="Raleway"/>
              <a:ea typeface="Raleway"/>
              <a:cs typeface="Raleway"/>
              <a:sym typeface="Raleway"/>
            </a:endParaRPr>
          </a:p>
          <a:p>
            <a:pPr indent="-323850" lvl="0" marL="457200" rtl="0" algn="l">
              <a:spcBef>
                <a:spcPts val="0"/>
              </a:spcBef>
              <a:spcAft>
                <a:spcPts val="0"/>
              </a:spcAft>
              <a:buSzPts val="1500"/>
              <a:buFont typeface="Raleway"/>
              <a:buChar char="★"/>
            </a:pPr>
            <a:r>
              <a:rPr lang="en" sz="1500">
                <a:latin typeface="Raleway"/>
                <a:ea typeface="Raleway"/>
                <a:cs typeface="Raleway"/>
                <a:sym typeface="Raleway"/>
              </a:rPr>
              <a:t>Musical instrument</a:t>
            </a:r>
            <a:endParaRPr sz="1500">
              <a:latin typeface="Raleway"/>
              <a:ea typeface="Raleway"/>
              <a:cs typeface="Raleway"/>
              <a:sym typeface="Raleway"/>
            </a:endParaRPr>
          </a:p>
          <a:p>
            <a:pPr indent="-323850" lvl="0" marL="457200" rtl="0" algn="l">
              <a:spcBef>
                <a:spcPts val="0"/>
              </a:spcBef>
              <a:spcAft>
                <a:spcPts val="0"/>
              </a:spcAft>
              <a:buSzPts val="1500"/>
              <a:buFont typeface="Raleway"/>
              <a:buChar char="★"/>
            </a:pPr>
            <a:r>
              <a:rPr lang="en" sz="1500">
                <a:latin typeface="Raleway"/>
                <a:ea typeface="Raleway"/>
                <a:cs typeface="Raleway"/>
                <a:sym typeface="Raleway"/>
              </a:rPr>
              <a:t>Music genre/historical origin</a:t>
            </a:r>
            <a:endParaRPr sz="1500">
              <a:latin typeface="Raleway"/>
              <a:ea typeface="Raleway"/>
              <a:cs typeface="Raleway"/>
              <a:sym typeface="Raleway"/>
            </a:endParaRPr>
          </a:p>
          <a:p>
            <a:pPr indent="-323850" lvl="0" marL="457200" rtl="0" algn="l">
              <a:spcBef>
                <a:spcPts val="0"/>
              </a:spcBef>
              <a:spcAft>
                <a:spcPts val="0"/>
              </a:spcAft>
              <a:buSzPts val="1500"/>
              <a:buFont typeface="Raleway"/>
              <a:buChar char="★"/>
            </a:pPr>
            <a:r>
              <a:rPr lang="en" sz="1500">
                <a:latin typeface="Raleway"/>
                <a:ea typeface="Raleway"/>
                <a:cs typeface="Raleway"/>
                <a:sym typeface="Raleway"/>
              </a:rPr>
              <a:t>How to pot/care for a plant</a:t>
            </a:r>
            <a:endParaRPr sz="1500">
              <a:latin typeface="Raleway"/>
              <a:ea typeface="Raleway"/>
              <a:cs typeface="Raleway"/>
              <a:sym typeface="Raleway"/>
            </a:endParaRPr>
          </a:p>
          <a:p>
            <a:pPr indent="-323850" lvl="0" marL="457200" rtl="0" algn="l">
              <a:spcBef>
                <a:spcPts val="0"/>
              </a:spcBef>
              <a:spcAft>
                <a:spcPts val="0"/>
              </a:spcAft>
              <a:buSzPts val="1500"/>
              <a:buFont typeface="Raleway"/>
              <a:buChar char="★"/>
            </a:pPr>
            <a:r>
              <a:rPr lang="en" sz="1500">
                <a:latin typeface="Raleway"/>
                <a:ea typeface="Raleway"/>
                <a:cs typeface="Raleway"/>
                <a:sym typeface="Raleway"/>
              </a:rPr>
              <a:t>Type of bird</a:t>
            </a:r>
            <a:endParaRPr sz="1500">
              <a:latin typeface="Raleway"/>
              <a:ea typeface="Raleway"/>
              <a:cs typeface="Raleway"/>
              <a:sym typeface="Raleway"/>
            </a:endParaRPr>
          </a:p>
          <a:p>
            <a:pPr indent="-323850" lvl="0" marL="457200" rtl="0" algn="l">
              <a:spcBef>
                <a:spcPts val="0"/>
              </a:spcBef>
              <a:spcAft>
                <a:spcPts val="0"/>
              </a:spcAft>
              <a:buSzPts val="1500"/>
              <a:buFont typeface="Raleway"/>
              <a:buChar char="★"/>
            </a:pPr>
            <a:r>
              <a:rPr lang="en">
                <a:latin typeface="Raleway"/>
                <a:ea typeface="Raleway"/>
                <a:cs typeface="Raleway"/>
                <a:sym typeface="Raleway"/>
              </a:rPr>
              <a:t>Favorite cryptid</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Famous Eagle Scout</a:t>
            </a:r>
            <a:endParaRPr>
              <a:latin typeface="Raleway"/>
              <a:ea typeface="Raleway"/>
              <a:cs typeface="Raleway"/>
              <a:sym typeface="Raleway"/>
            </a:endParaRPr>
          </a:p>
        </p:txBody>
      </p:sp>
      <p:sp>
        <p:nvSpPr>
          <p:cNvPr id="310" name="Google Shape;310;p52"/>
          <p:cNvSpPr txBox="1"/>
          <p:nvPr>
            <p:ph idx="2" type="body"/>
          </p:nvPr>
        </p:nvSpPr>
        <p:spPr>
          <a:xfrm>
            <a:off x="4832400" y="1152475"/>
            <a:ext cx="3999900" cy="39057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Font typeface="Raleway"/>
              <a:buChar char="★"/>
            </a:pPr>
            <a:r>
              <a:rPr lang="en">
                <a:latin typeface="Raleway"/>
                <a:ea typeface="Raleway"/>
                <a:cs typeface="Raleway"/>
                <a:sym typeface="Raleway"/>
              </a:rPr>
              <a:t>Famous female scientist/inventor</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Boardgame</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Best game I have ever played</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Character I would like to be (from movie or game)</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Ways to relax</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The Ice Age: when, how, and causes</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How to organize a fun campout</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Interesting country</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Fashion trend </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Skateboarding tips/tricks, safety</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Foreign flag and their history</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Pride month</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Origin of holiday traditions</a:t>
            </a:r>
            <a:endParaRPr>
              <a:latin typeface="Raleway"/>
              <a:ea typeface="Raleway"/>
              <a:cs typeface="Raleway"/>
              <a:sym typeface="Raleway"/>
            </a:endParaRPr>
          </a:p>
          <a:p>
            <a:pPr indent="-317500" lvl="0" marL="457200" rtl="0" algn="l">
              <a:spcBef>
                <a:spcPts val="0"/>
              </a:spcBef>
              <a:spcAft>
                <a:spcPts val="0"/>
              </a:spcAft>
              <a:buSzPts val="1400"/>
              <a:buFont typeface="Raleway"/>
              <a:buChar char="★"/>
            </a:pPr>
            <a:r>
              <a:rPr lang="en">
                <a:latin typeface="Raleway"/>
                <a:ea typeface="Raleway"/>
                <a:cs typeface="Raleway"/>
                <a:sym typeface="Raleway"/>
              </a:rPr>
              <a:t>My hobby</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3"/>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Requirement 5</a:t>
            </a:r>
            <a:endParaRPr/>
          </a:p>
        </p:txBody>
      </p:sp>
      <p:sp>
        <p:nvSpPr>
          <p:cNvPr id="316" name="Google Shape;316;p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latin typeface="Raleway"/>
                <a:ea typeface="Raleway"/>
                <a:cs typeface="Raleway"/>
                <a:sym typeface="Raleway"/>
              </a:rPr>
              <a:t>Show you know parliamentary procedure by leading a discussion or meeting according to accepted rules of order, or by answering questions on the rules of order. </a:t>
            </a:r>
            <a:endParaRPr>
              <a:latin typeface="Raleway"/>
              <a:ea typeface="Raleway"/>
              <a:cs typeface="Raleway"/>
              <a:sym typeface="Raleway"/>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4"/>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Requirement 5: Parliamentary Procedure</a:t>
            </a:r>
            <a:endParaRPr/>
          </a:p>
        </p:txBody>
      </p:sp>
      <p:sp>
        <p:nvSpPr>
          <p:cNvPr id="322" name="Google Shape;322;p54"/>
          <p:cNvSpPr txBox="1"/>
          <p:nvPr>
            <p:ph idx="1" type="body"/>
          </p:nvPr>
        </p:nvSpPr>
        <p:spPr>
          <a:xfrm>
            <a:off x="311700" y="1152475"/>
            <a:ext cx="8520600" cy="3837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Raleway"/>
              <a:buChar char="★"/>
            </a:pPr>
            <a:r>
              <a:rPr lang="en">
                <a:latin typeface="Raleway"/>
                <a:ea typeface="Raleway"/>
                <a:cs typeface="Raleway"/>
                <a:sym typeface="Raleway"/>
              </a:rPr>
              <a:t>Formal meeting ground rules </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leader/chair conducts all the business</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chair offers </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opening statement</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closing statement</a:t>
            </a:r>
            <a:endParaRPr>
              <a:latin typeface="Raleway"/>
              <a:ea typeface="Raleway"/>
              <a:cs typeface="Raleway"/>
              <a:sym typeface="Raleway"/>
            </a:endParaRPr>
          </a:p>
          <a:p>
            <a:pPr indent="-317500" lvl="3" marL="1828800" rtl="0" algn="l">
              <a:spcBef>
                <a:spcPts val="0"/>
              </a:spcBef>
              <a:spcAft>
                <a:spcPts val="0"/>
              </a:spcAft>
              <a:buSzPts val="1400"/>
              <a:buFont typeface="Raleway"/>
              <a:buChar char="●"/>
            </a:pPr>
            <a:r>
              <a:rPr lang="en">
                <a:latin typeface="Raleway"/>
                <a:ea typeface="Raleway"/>
                <a:cs typeface="Raleway"/>
                <a:sym typeface="Raleway"/>
              </a:rPr>
              <a:t>summarizing topic, agreements and disagreements</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starting questions </a:t>
            </a:r>
            <a:endParaRPr>
              <a:latin typeface="Raleway"/>
              <a:ea typeface="Raleway"/>
              <a:cs typeface="Raleway"/>
              <a:sym typeface="Raleway"/>
            </a:endParaRPr>
          </a:p>
          <a:p>
            <a:pPr indent="-317500" lvl="2" marL="1371600" rtl="0" algn="l">
              <a:spcBef>
                <a:spcPts val="0"/>
              </a:spcBef>
              <a:spcAft>
                <a:spcPts val="0"/>
              </a:spcAft>
              <a:buSzPts val="1400"/>
              <a:buFont typeface="Raleway"/>
              <a:buChar char="■"/>
            </a:pPr>
            <a:r>
              <a:rPr lang="en">
                <a:latin typeface="Raleway"/>
                <a:ea typeface="Raleway"/>
                <a:cs typeface="Raleway"/>
                <a:sym typeface="Raleway"/>
              </a:rPr>
              <a:t>encouraging quiet members and discouraging domineering ones</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speakers must be recognized by the chair</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individual questions are also directed to the chair</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more a debate of opposing ideas - seeking audience approval</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encourages fair representation of the members</a:t>
            </a:r>
            <a:endParaRPr>
              <a:latin typeface="Raleway"/>
              <a:ea typeface="Raleway"/>
              <a:cs typeface="Raleway"/>
              <a:sym typeface="Raleway"/>
            </a:endParaRPr>
          </a:p>
          <a:p>
            <a:pPr indent="0" lvl="0" marL="0" rtl="0" algn="l">
              <a:spcBef>
                <a:spcPts val="1200"/>
              </a:spcBef>
              <a:spcAft>
                <a:spcPts val="1200"/>
              </a:spcAft>
              <a:buNone/>
            </a:pPr>
            <a:r>
              <a:t/>
            </a:r>
            <a:endParaRPr>
              <a:latin typeface="Raleway"/>
              <a:ea typeface="Raleway"/>
              <a:cs typeface="Raleway"/>
              <a:sym typeface="Raleway"/>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5"/>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Requirement 5: Parliamentary Procedure</a:t>
            </a:r>
            <a:endParaRPr/>
          </a:p>
        </p:txBody>
      </p:sp>
      <p:sp>
        <p:nvSpPr>
          <p:cNvPr id="328" name="Google Shape;328;p55"/>
          <p:cNvSpPr txBox="1"/>
          <p:nvPr>
            <p:ph idx="1" type="body"/>
          </p:nvPr>
        </p:nvSpPr>
        <p:spPr>
          <a:xfrm>
            <a:off x="311700" y="1152475"/>
            <a:ext cx="8520600" cy="3837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Raleway"/>
              <a:buChar char="★"/>
            </a:pPr>
            <a:r>
              <a:rPr lang="en">
                <a:latin typeface="Raleway"/>
                <a:ea typeface="Raleway"/>
                <a:cs typeface="Raleway"/>
                <a:sym typeface="Raleway"/>
              </a:rPr>
              <a:t>Group decision making</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board of directors</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corporate meetings</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association meetings</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government entities</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legislative bodies</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places of worship</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community associations</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civic and volunteer groups</a:t>
            </a:r>
            <a:endParaRPr>
              <a:latin typeface="Raleway"/>
              <a:ea typeface="Raleway"/>
              <a:cs typeface="Raleway"/>
              <a:sym typeface="Raleway"/>
            </a:endParaRPr>
          </a:p>
        </p:txBody>
      </p:sp>
      <p:pic>
        <p:nvPicPr>
          <p:cNvPr id="329" name="Google Shape;329;p55"/>
          <p:cNvPicPr preferRelativeResize="0"/>
          <p:nvPr/>
        </p:nvPicPr>
        <p:blipFill>
          <a:blip r:embed="rId3">
            <a:alphaModFix/>
          </a:blip>
          <a:stretch>
            <a:fillRect/>
          </a:stretch>
        </p:blipFill>
        <p:spPr>
          <a:xfrm>
            <a:off x="4374075" y="1124712"/>
            <a:ext cx="4349176" cy="289407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6"/>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Requirement 5: Parliamentary Procedure</a:t>
            </a:r>
            <a:endParaRPr/>
          </a:p>
        </p:txBody>
      </p:sp>
      <p:sp>
        <p:nvSpPr>
          <p:cNvPr id="335" name="Google Shape;335;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Raleway"/>
              <a:buChar char="★"/>
            </a:pPr>
            <a:r>
              <a:rPr lang="en">
                <a:latin typeface="Raleway"/>
                <a:ea typeface="Raleway"/>
                <a:cs typeface="Raleway"/>
                <a:sym typeface="Raleway"/>
              </a:rPr>
              <a:t>Robert’s Rules of Order</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12th edition</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common, basic </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based on regard of the rights of the majority, of the minority, especially a strong minority - greater than ⅓ of individual members, of absentees, and of all these together. the means of protecting all these rights in appropriate measure forms much of the substance of parliamentary law, and the need for this protection dictates the degree of development that the subject has undergone. </a:t>
            </a:r>
            <a:endParaRPr>
              <a:latin typeface="Raleway"/>
              <a:ea typeface="Raleway"/>
              <a:cs typeface="Raleway"/>
              <a:sym typeface="Raleway"/>
            </a:endParaRPr>
          </a:p>
          <a:p>
            <a:pPr indent="0" lvl="0" marL="0" rtl="0" algn="l">
              <a:spcBef>
                <a:spcPts val="1200"/>
              </a:spcBef>
              <a:spcAft>
                <a:spcPts val="1200"/>
              </a:spcAft>
              <a:buNone/>
            </a:pPr>
            <a:r>
              <a:t/>
            </a:r>
            <a:endParaRPr>
              <a:latin typeface="Raleway"/>
              <a:ea typeface="Raleway"/>
              <a:cs typeface="Raleway"/>
              <a:sym typeface="Raleway"/>
            </a:endParaRPr>
          </a:p>
        </p:txBody>
      </p:sp>
      <p:pic>
        <p:nvPicPr>
          <p:cNvPr id="336" name="Google Shape;336;p56"/>
          <p:cNvPicPr preferRelativeResize="0"/>
          <p:nvPr/>
        </p:nvPicPr>
        <p:blipFill>
          <a:blip r:embed="rId3">
            <a:alphaModFix/>
          </a:blip>
          <a:stretch>
            <a:fillRect/>
          </a:stretch>
        </p:blipFill>
        <p:spPr>
          <a:xfrm>
            <a:off x="3020175" y="3479525"/>
            <a:ext cx="3103649" cy="16639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57"/>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Requirement 5: Parliamentary Procedure</a:t>
            </a:r>
            <a:endParaRPr/>
          </a:p>
        </p:txBody>
      </p:sp>
      <p:sp>
        <p:nvSpPr>
          <p:cNvPr id="342" name="Google Shape;342;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Font typeface="Raleway"/>
              <a:buChar char="★"/>
            </a:pPr>
            <a:r>
              <a:rPr lang="en">
                <a:latin typeface="Raleway"/>
                <a:ea typeface="Raleway"/>
                <a:cs typeface="Raleway"/>
                <a:sym typeface="Raleway"/>
              </a:rPr>
              <a:t>10 principles</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group must have authority to take the actions it purports to take</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must be a meeting of the decision making group</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proper notice of the meeting must be given to all members</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must be a quorum present at the meeting</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must be a question present for the group to make a decision about</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must be opportunity to debate the question</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the question must be decided by taking a vote</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must be a majority vote to make a decision or take an action</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must be no fraud, trickery, or deception resulting in injury to another member</a:t>
            </a:r>
            <a:endParaRPr>
              <a:latin typeface="Raleway"/>
              <a:ea typeface="Raleway"/>
              <a:cs typeface="Raleway"/>
              <a:sym typeface="Raleway"/>
            </a:endParaRPr>
          </a:p>
          <a:p>
            <a:pPr indent="-317500" lvl="1" marL="914400" rtl="0" algn="l">
              <a:spcBef>
                <a:spcPts val="0"/>
              </a:spcBef>
              <a:spcAft>
                <a:spcPts val="0"/>
              </a:spcAft>
              <a:buSzPts val="1400"/>
              <a:buFont typeface="Raleway"/>
              <a:buChar char="○"/>
            </a:pPr>
            <a:r>
              <a:rPr lang="en">
                <a:latin typeface="Raleway"/>
                <a:ea typeface="Raleway"/>
                <a:cs typeface="Raleway"/>
                <a:sym typeface="Raleway"/>
              </a:rPr>
              <a:t>to be valid, any action or decision of a body must not violate any applicable law or constitutional provision</a:t>
            </a:r>
            <a:endParaRPr>
              <a:latin typeface="Raleway"/>
              <a:ea typeface="Raleway"/>
              <a:cs typeface="Raleway"/>
              <a:sym typeface="Raleway"/>
            </a:endParaRPr>
          </a:p>
          <a:p>
            <a:pPr indent="0" lvl="0" marL="0" rtl="0" algn="l">
              <a:spcBef>
                <a:spcPts val="1200"/>
              </a:spcBef>
              <a:spcAft>
                <a:spcPts val="1200"/>
              </a:spcAft>
              <a:buNone/>
            </a:pPr>
            <a:r>
              <a:t/>
            </a:r>
            <a:endParaRPr>
              <a:latin typeface="Raleway"/>
              <a:ea typeface="Raleway"/>
              <a:cs typeface="Raleway"/>
              <a:sym typeface="Raleway"/>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58"/>
          <p:cNvPicPr preferRelativeResize="0"/>
          <p:nvPr/>
        </p:nvPicPr>
        <p:blipFill rotWithShape="1">
          <a:blip r:embed="rId3">
            <a:alphaModFix/>
          </a:blip>
          <a:srcRect b="5669" l="0" r="2381" t="0"/>
          <a:stretch/>
        </p:blipFill>
        <p:spPr>
          <a:xfrm>
            <a:off x="1162625" y="145788"/>
            <a:ext cx="6694726" cy="48519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59"/>
          <p:cNvPicPr preferRelativeResize="0"/>
          <p:nvPr/>
        </p:nvPicPr>
        <p:blipFill rotWithShape="1">
          <a:blip r:embed="rId3">
            <a:alphaModFix/>
          </a:blip>
          <a:srcRect b="13028" l="0" r="0" t="0"/>
          <a:stretch/>
        </p:blipFill>
        <p:spPr>
          <a:xfrm>
            <a:off x="1073100" y="132750"/>
            <a:ext cx="6997800" cy="46998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60"/>
          <p:cNvPicPr preferRelativeResize="0"/>
          <p:nvPr/>
        </p:nvPicPr>
        <p:blipFill>
          <a:blip r:embed="rId3">
            <a:alphaModFix/>
          </a:blip>
          <a:stretch>
            <a:fillRect/>
          </a:stretch>
        </p:blipFill>
        <p:spPr>
          <a:xfrm>
            <a:off x="0" y="0"/>
            <a:ext cx="3202696" cy="2133449"/>
          </a:xfrm>
          <a:prstGeom prst="rect">
            <a:avLst/>
          </a:prstGeom>
          <a:noFill/>
          <a:ln>
            <a:noFill/>
          </a:ln>
        </p:spPr>
      </p:pic>
      <p:pic>
        <p:nvPicPr>
          <p:cNvPr id="358" name="Google Shape;358;p60"/>
          <p:cNvPicPr preferRelativeResize="0"/>
          <p:nvPr/>
        </p:nvPicPr>
        <p:blipFill>
          <a:blip r:embed="rId4">
            <a:alphaModFix/>
          </a:blip>
          <a:stretch>
            <a:fillRect/>
          </a:stretch>
        </p:blipFill>
        <p:spPr>
          <a:xfrm>
            <a:off x="5351175" y="3010050"/>
            <a:ext cx="3792816" cy="2133450"/>
          </a:xfrm>
          <a:prstGeom prst="rect">
            <a:avLst/>
          </a:prstGeom>
          <a:noFill/>
          <a:ln>
            <a:noFill/>
          </a:ln>
        </p:spPr>
      </p:pic>
      <p:pic>
        <p:nvPicPr>
          <p:cNvPr id="359" name="Google Shape;359;p60"/>
          <p:cNvPicPr preferRelativeResize="0"/>
          <p:nvPr/>
        </p:nvPicPr>
        <p:blipFill>
          <a:blip r:embed="rId5">
            <a:alphaModFix/>
          </a:blip>
          <a:stretch>
            <a:fillRect/>
          </a:stretch>
        </p:blipFill>
        <p:spPr>
          <a:xfrm>
            <a:off x="5351175" y="0"/>
            <a:ext cx="3792825" cy="2132403"/>
          </a:xfrm>
          <a:prstGeom prst="rect">
            <a:avLst/>
          </a:prstGeom>
          <a:noFill/>
          <a:ln>
            <a:noFill/>
          </a:ln>
        </p:spPr>
      </p:pic>
      <p:pic>
        <p:nvPicPr>
          <p:cNvPr id="360" name="Google Shape;360;p60"/>
          <p:cNvPicPr preferRelativeResize="0"/>
          <p:nvPr/>
        </p:nvPicPr>
        <p:blipFill>
          <a:blip r:embed="rId6">
            <a:alphaModFix/>
          </a:blip>
          <a:stretch>
            <a:fillRect/>
          </a:stretch>
        </p:blipFill>
        <p:spPr>
          <a:xfrm>
            <a:off x="3048000" y="528538"/>
            <a:ext cx="3048000" cy="1714500"/>
          </a:xfrm>
          <a:prstGeom prst="rect">
            <a:avLst/>
          </a:prstGeom>
          <a:noFill/>
          <a:ln>
            <a:noFill/>
          </a:ln>
        </p:spPr>
      </p:pic>
      <p:pic>
        <p:nvPicPr>
          <p:cNvPr id="361" name="Google Shape;361;p60"/>
          <p:cNvPicPr preferRelativeResize="0"/>
          <p:nvPr/>
        </p:nvPicPr>
        <p:blipFill>
          <a:blip r:embed="rId7">
            <a:alphaModFix/>
          </a:blip>
          <a:stretch>
            <a:fillRect/>
          </a:stretch>
        </p:blipFill>
        <p:spPr>
          <a:xfrm>
            <a:off x="2635497" y="2419847"/>
            <a:ext cx="3674674" cy="2050825"/>
          </a:xfrm>
          <a:prstGeom prst="rect">
            <a:avLst/>
          </a:prstGeom>
          <a:noFill/>
          <a:ln>
            <a:noFill/>
          </a:ln>
        </p:spPr>
      </p:pic>
      <p:pic>
        <p:nvPicPr>
          <p:cNvPr id="362" name="Google Shape;362;p60"/>
          <p:cNvPicPr preferRelativeResize="0"/>
          <p:nvPr/>
        </p:nvPicPr>
        <p:blipFill>
          <a:blip r:embed="rId8">
            <a:alphaModFix/>
          </a:blip>
          <a:stretch>
            <a:fillRect/>
          </a:stretch>
        </p:blipFill>
        <p:spPr>
          <a:xfrm>
            <a:off x="0" y="2917050"/>
            <a:ext cx="3398626" cy="2255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7"/>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6"/>
              <a:buFont typeface="Arial"/>
              <a:buNone/>
            </a:pPr>
            <a:r>
              <a:rPr lang="en"/>
              <a:t>Brief History of Public Speaking</a:t>
            </a:r>
            <a:endParaRPr/>
          </a:p>
        </p:txBody>
      </p:sp>
      <p:sp>
        <p:nvSpPr>
          <p:cNvPr id="90" name="Google Shape;90;p17"/>
          <p:cNvSpPr txBox="1"/>
          <p:nvPr>
            <p:ph idx="1" type="body"/>
          </p:nvPr>
        </p:nvSpPr>
        <p:spPr>
          <a:xfrm>
            <a:off x="311700" y="1152475"/>
            <a:ext cx="8832300" cy="39909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rgbClr val="6C6F73"/>
              </a:buClr>
              <a:buSzPts val="2400"/>
              <a:buFont typeface="Raleway"/>
              <a:buChar char="★"/>
            </a:pPr>
            <a:r>
              <a:rPr lang="en" sz="2400">
                <a:solidFill>
                  <a:srgbClr val="6C6F73"/>
                </a:solidFill>
                <a:highlight>
                  <a:srgbClr val="FFFFFF"/>
                </a:highlight>
                <a:latin typeface="Raleway"/>
                <a:ea typeface="Raleway"/>
                <a:cs typeface="Raleway"/>
                <a:sym typeface="Raleway"/>
              </a:rPr>
              <a:t>GREECE</a:t>
            </a:r>
            <a:endParaRPr sz="2400">
              <a:solidFill>
                <a:srgbClr val="6C6F73"/>
              </a:solidFill>
              <a:highlight>
                <a:srgbClr val="FFFFFF"/>
              </a:highlight>
              <a:latin typeface="Raleway"/>
              <a:ea typeface="Raleway"/>
              <a:cs typeface="Raleway"/>
              <a:sym typeface="Raleway"/>
            </a:endParaRPr>
          </a:p>
          <a:p>
            <a:pPr indent="-336550" lvl="1" marL="914400" rtl="0" algn="l">
              <a:spcBef>
                <a:spcPts val="0"/>
              </a:spcBef>
              <a:spcAft>
                <a:spcPts val="0"/>
              </a:spcAft>
              <a:buClr>
                <a:srgbClr val="6C6F73"/>
              </a:buClr>
              <a:buSzPts val="1700"/>
              <a:buFont typeface="Raleway"/>
              <a:buChar char="○"/>
            </a:pPr>
            <a:r>
              <a:rPr lang="en" sz="1700">
                <a:solidFill>
                  <a:srgbClr val="6C6F73"/>
                </a:solidFill>
                <a:highlight>
                  <a:srgbClr val="FFFFFF"/>
                </a:highlight>
                <a:latin typeface="Raleway"/>
                <a:ea typeface="Raleway"/>
                <a:cs typeface="Raleway"/>
                <a:sym typeface="Raleway"/>
              </a:rPr>
              <a:t>2,500 years ago in ancient Athens</a:t>
            </a:r>
            <a:endParaRPr sz="1700">
              <a:solidFill>
                <a:srgbClr val="6C6F73"/>
              </a:solidFill>
              <a:highlight>
                <a:srgbClr val="FFFFFF"/>
              </a:highlight>
              <a:latin typeface="Raleway"/>
              <a:ea typeface="Raleway"/>
              <a:cs typeface="Raleway"/>
              <a:sym typeface="Raleway"/>
            </a:endParaRPr>
          </a:p>
          <a:p>
            <a:pPr indent="-336550" lvl="1" marL="914400" rtl="0" algn="l">
              <a:spcBef>
                <a:spcPts val="0"/>
              </a:spcBef>
              <a:spcAft>
                <a:spcPts val="0"/>
              </a:spcAft>
              <a:buClr>
                <a:srgbClr val="6C6F73"/>
              </a:buClr>
              <a:buSzPts val="1700"/>
              <a:buFont typeface="Raleway"/>
              <a:buChar char="○"/>
            </a:pPr>
            <a:r>
              <a:rPr lang="en" sz="1700">
                <a:solidFill>
                  <a:srgbClr val="6C6F73"/>
                </a:solidFill>
                <a:highlight>
                  <a:srgbClr val="FFFFFF"/>
                </a:highlight>
                <a:latin typeface="Raleway"/>
                <a:ea typeface="Raleway"/>
                <a:cs typeface="Raleway"/>
                <a:sym typeface="Raleway"/>
              </a:rPr>
              <a:t>civic duty</a:t>
            </a:r>
            <a:endParaRPr sz="1700">
              <a:solidFill>
                <a:srgbClr val="6C6F73"/>
              </a:solidFill>
              <a:highlight>
                <a:srgbClr val="FFFFFF"/>
              </a:highlight>
              <a:latin typeface="Raleway"/>
              <a:ea typeface="Raleway"/>
              <a:cs typeface="Raleway"/>
              <a:sym typeface="Raleway"/>
            </a:endParaRPr>
          </a:p>
          <a:p>
            <a:pPr indent="-330200" lvl="2" marL="13716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legislative assembly </a:t>
            </a:r>
            <a:endParaRPr sz="1600">
              <a:solidFill>
                <a:srgbClr val="6C6F73"/>
              </a:solidFill>
              <a:highlight>
                <a:srgbClr val="FFFFFF"/>
              </a:highlight>
              <a:latin typeface="Raleway"/>
              <a:ea typeface="Raleway"/>
              <a:cs typeface="Raleway"/>
              <a:sym typeface="Raleway"/>
            </a:endParaRPr>
          </a:p>
          <a:p>
            <a:pPr indent="-330200" lvl="2" marL="13716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court </a:t>
            </a:r>
            <a:endParaRPr sz="1600">
              <a:solidFill>
                <a:srgbClr val="6C6F73"/>
              </a:solidFill>
              <a:highlight>
                <a:srgbClr val="FFFFFF"/>
              </a:highlight>
              <a:latin typeface="Raleway"/>
              <a:ea typeface="Raleway"/>
              <a:cs typeface="Raleway"/>
              <a:sym typeface="Raleway"/>
            </a:endParaRPr>
          </a:p>
          <a:p>
            <a:pPr indent="-330200" lvl="3" marL="18288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(sometimes to defend themselves - no lawyers for average Athenian)</a:t>
            </a:r>
            <a:endParaRPr sz="1600">
              <a:solidFill>
                <a:srgbClr val="6C6F73"/>
              </a:solidFill>
              <a:highlight>
                <a:srgbClr val="FFFFFF"/>
              </a:highlight>
              <a:latin typeface="Raleway"/>
              <a:ea typeface="Raleway"/>
              <a:cs typeface="Raleway"/>
              <a:sym typeface="Raleway"/>
            </a:endParaRPr>
          </a:p>
          <a:p>
            <a:pPr indent="-336550" lvl="1" marL="914400" rtl="0" algn="l">
              <a:spcBef>
                <a:spcPts val="0"/>
              </a:spcBef>
              <a:spcAft>
                <a:spcPts val="0"/>
              </a:spcAft>
              <a:buClr>
                <a:srgbClr val="6C6F73"/>
              </a:buClr>
              <a:buSzPts val="1700"/>
              <a:buFont typeface="Raleway"/>
              <a:buChar char="○"/>
            </a:pPr>
            <a:r>
              <a:rPr lang="en" sz="1700">
                <a:solidFill>
                  <a:srgbClr val="6C6F73"/>
                </a:solidFill>
                <a:highlight>
                  <a:srgbClr val="FFFFFF"/>
                </a:highlight>
                <a:latin typeface="Raleway"/>
                <a:ea typeface="Raleway"/>
                <a:cs typeface="Raleway"/>
                <a:sym typeface="Raleway"/>
              </a:rPr>
              <a:t>citizens meet in the marketplace to debate war, economics and politics</a:t>
            </a:r>
            <a:endParaRPr sz="1700">
              <a:solidFill>
                <a:srgbClr val="6C6F73"/>
              </a:solidFill>
              <a:highlight>
                <a:srgbClr val="FFFFFF"/>
              </a:highlight>
              <a:latin typeface="Raleway"/>
              <a:ea typeface="Raleway"/>
              <a:cs typeface="Raleway"/>
              <a:sym typeface="Raleway"/>
            </a:endParaRPr>
          </a:p>
          <a:p>
            <a:pPr indent="-336550" lvl="1" marL="914400" rtl="0" algn="l">
              <a:spcBef>
                <a:spcPts val="0"/>
              </a:spcBef>
              <a:spcAft>
                <a:spcPts val="0"/>
              </a:spcAft>
              <a:buClr>
                <a:srgbClr val="6C6F73"/>
              </a:buClr>
              <a:buSzPts val="1700"/>
              <a:buFont typeface="Raleway"/>
              <a:buChar char="○"/>
            </a:pPr>
            <a:r>
              <a:rPr lang="en" sz="1700">
                <a:solidFill>
                  <a:srgbClr val="6C6F73"/>
                </a:solidFill>
                <a:highlight>
                  <a:srgbClr val="FFFFFF"/>
                </a:highlight>
                <a:latin typeface="Raleway"/>
                <a:ea typeface="Raleway"/>
                <a:cs typeface="Raleway"/>
                <a:sym typeface="Raleway"/>
              </a:rPr>
              <a:t>speaking skills: essential for a prominent social life, especially for the wealthy</a:t>
            </a:r>
            <a:endParaRPr sz="1700">
              <a:solidFill>
                <a:srgbClr val="6C6F73"/>
              </a:solidFill>
              <a:highlight>
                <a:srgbClr val="FFFFFF"/>
              </a:highlight>
              <a:latin typeface="Raleway"/>
              <a:ea typeface="Raleway"/>
              <a:cs typeface="Raleway"/>
              <a:sym typeface="Raleway"/>
            </a:endParaRPr>
          </a:p>
          <a:p>
            <a:pPr indent="0" lvl="0" marL="0" rtl="0" algn="l">
              <a:spcBef>
                <a:spcPts val="1100"/>
              </a:spcBef>
              <a:spcAft>
                <a:spcPts val="12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8"/>
          <p:cNvPicPr preferRelativeResize="0"/>
          <p:nvPr/>
        </p:nvPicPr>
        <p:blipFill>
          <a:blip r:embed="rId3">
            <a:alphaModFix/>
          </a:blip>
          <a:stretch>
            <a:fillRect/>
          </a:stretch>
        </p:blipFill>
        <p:spPr>
          <a:xfrm>
            <a:off x="152400" y="736875"/>
            <a:ext cx="8839201" cy="366975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9"/>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Brief History of Public Speaking</a:t>
            </a:r>
            <a:endParaRPr/>
          </a:p>
        </p:txBody>
      </p:sp>
      <p:sp>
        <p:nvSpPr>
          <p:cNvPr id="101" name="Google Shape;101;p19"/>
          <p:cNvSpPr txBox="1"/>
          <p:nvPr>
            <p:ph idx="1" type="body"/>
          </p:nvPr>
        </p:nvSpPr>
        <p:spPr>
          <a:xfrm>
            <a:off x="311700" y="1152475"/>
            <a:ext cx="8520600" cy="39909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rgbClr val="6C6F73"/>
              </a:buClr>
              <a:buSzPts val="2400"/>
              <a:buFont typeface="Raleway"/>
              <a:buChar char="★"/>
            </a:pPr>
            <a:r>
              <a:rPr lang="en" sz="2400">
                <a:solidFill>
                  <a:srgbClr val="6C6F73"/>
                </a:solidFill>
                <a:highlight>
                  <a:srgbClr val="FFFFFF"/>
                </a:highlight>
                <a:latin typeface="Raleway"/>
                <a:ea typeface="Raleway"/>
                <a:cs typeface="Raleway"/>
                <a:sym typeface="Raleway"/>
              </a:rPr>
              <a:t>GREECE</a:t>
            </a:r>
            <a:endParaRPr sz="2400">
              <a:solidFill>
                <a:srgbClr val="6C6F73"/>
              </a:solidFill>
              <a:highlight>
                <a:srgbClr val="FFFFFF"/>
              </a:highlight>
              <a:latin typeface="Raleway"/>
              <a:ea typeface="Raleway"/>
              <a:cs typeface="Raleway"/>
              <a:sym typeface="Raleway"/>
            </a:endParaRPr>
          </a:p>
          <a:p>
            <a:pPr indent="-342900" lvl="1" marL="914400" rtl="0" algn="l">
              <a:spcBef>
                <a:spcPts val="0"/>
              </a:spcBef>
              <a:spcAft>
                <a:spcPts val="0"/>
              </a:spcAft>
              <a:buClr>
                <a:srgbClr val="6C6F73"/>
              </a:buClr>
              <a:buSzPts val="1800"/>
              <a:buFont typeface="Raleway"/>
              <a:buChar char="○"/>
            </a:pPr>
            <a:r>
              <a:rPr lang="en" sz="1800">
                <a:solidFill>
                  <a:srgbClr val="6C6F73"/>
                </a:solidFill>
                <a:highlight>
                  <a:srgbClr val="FFFFFF"/>
                </a:highlight>
                <a:latin typeface="Raleway"/>
                <a:ea typeface="Raleway"/>
                <a:cs typeface="Raleway"/>
                <a:sym typeface="Raleway"/>
              </a:rPr>
              <a:t>Aristotle </a:t>
            </a:r>
            <a:endParaRPr sz="1800">
              <a:solidFill>
                <a:srgbClr val="6C6F73"/>
              </a:solidFill>
              <a:highlight>
                <a:srgbClr val="FFFFFF"/>
              </a:highlight>
              <a:latin typeface="Raleway"/>
              <a:ea typeface="Raleway"/>
              <a:cs typeface="Raleway"/>
              <a:sym typeface="Raleway"/>
            </a:endParaRPr>
          </a:p>
          <a:p>
            <a:pPr indent="-330200" lvl="2" marL="13716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defined RHETORIC, the means of persuasion in reference to any subject</a:t>
            </a:r>
            <a:endParaRPr sz="1600">
              <a:solidFill>
                <a:srgbClr val="6C6F73"/>
              </a:solidFill>
              <a:highlight>
                <a:srgbClr val="FFFFFF"/>
              </a:highlight>
              <a:latin typeface="Raleway"/>
              <a:ea typeface="Raleway"/>
              <a:cs typeface="Raleway"/>
              <a:sym typeface="Raleway"/>
            </a:endParaRPr>
          </a:p>
          <a:p>
            <a:pPr indent="-342900" lvl="1" marL="914400" rtl="0" algn="l">
              <a:spcBef>
                <a:spcPts val="0"/>
              </a:spcBef>
              <a:spcAft>
                <a:spcPts val="0"/>
              </a:spcAft>
              <a:buClr>
                <a:srgbClr val="6C6F73"/>
              </a:buClr>
              <a:buSzPts val="1800"/>
              <a:buFont typeface="Raleway"/>
              <a:buChar char="○"/>
            </a:pPr>
            <a:r>
              <a:rPr lang="en" sz="1800">
                <a:solidFill>
                  <a:srgbClr val="6C6F73"/>
                </a:solidFill>
                <a:highlight>
                  <a:srgbClr val="FFFFFF"/>
                </a:highlight>
                <a:latin typeface="Raleway"/>
                <a:ea typeface="Raleway"/>
                <a:cs typeface="Raleway"/>
                <a:sym typeface="Raleway"/>
              </a:rPr>
              <a:t>Quintilian </a:t>
            </a:r>
            <a:endParaRPr sz="1800">
              <a:solidFill>
                <a:srgbClr val="6C6F73"/>
              </a:solidFill>
              <a:highlight>
                <a:srgbClr val="FFFFFF"/>
              </a:highlight>
              <a:latin typeface="Raleway"/>
              <a:ea typeface="Raleway"/>
              <a:cs typeface="Raleway"/>
              <a:sym typeface="Raleway"/>
            </a:endParaRPr>
          </a:p>
          <a:p>
            <a:pPr indent="-330200" lvl="2" marL="13716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published a </a:t>
            </a:r>
            <a:r>
              <a:rPr lang="en" sz="1600">
                <a:solidFill>
                  <a:srgbClr val="2595FF"/>
                </a:solidFill>
                <a:highlight>
                  <a:srgbClr val="FFFFFF"/>
                </a:highlight>
                <a:uFill>
                  <a:noFill/>
                </a:uFill>
                <a:latin typeface="Raleway"/>
                <a:ea typeface="Raleway"/>
                <a:cs typeface="Raleway"/>
                <a:sym typeface="Raleway"/>
                <a:hlinkClick r:id="rId3">
                  <a:extLst>
                    <a:ext uri="{A12FA001-AC4F-418D-AE19-62706E023703}">
                      <ahyp:hlinkClr val="tx"/>
                    </a:ext>
                  </a:extLst>
                </a:hlinkClick>
              </a:rPr>
              <a:t>twelve-volume textbook on rhetoric</a:t>
            </a:r>
            <a:r>
              <a:rPr lang="en" sz="1600">
                <a:solidFill>
                  <a:srgbClr val="6C6F73"/>
                </a:solidFill>
                <a:highlight>
                  <a:srgbClr val="FFFFFF"/>
                </a:highlight>
                <a:latin typeface="Raleway"/>
                <a:ea typeface="Raleway"/>
                <a:cs typeface="Raleway"/>
                <a:sym typeface="Raleway"/>
              </a:rPr>
              <a:t> still used today by politicians</a:t>
            </a:r>
            <a:endParaRPr sz="1600">
              <a:solidFill>
                <a:srgbClr val="6C6F73"/>
              </a:solidFill>
              <a:highlight>
                <a:srgbClr val="FFFFFF"/>
              </a:highlight>
              <a:latin typeface="Raleway"/>
              <a:ea typeface="Raleway"/>
              <a:cs typeface="Raleway"/>
              <a:sym typeface="Raleway"/>
            </a:endParaRPr>
          </a:p>
          <a:p>
            <a:pPr indent="-330200" lvl="2" marL="13716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inherently moral and the ideal orator is “a good man speaking well”</a:t>
            </a:r>
            <a:endParaRPr sz="1600">
              <a:solidFill>
                <a:srgbClr val="6C6F73"/>
              </a:solidFill>
              <a:highlight>
                <a:srgbClr val="FFFFFF"/>
              </a:highlight>
              <a:latin typeface="Raleway"/>
              <a:ea typeface="Raleway"/>
              <a:cs typeface="Raleway"/>
              <a:sym typeface="Raleway"/>
            </a:endParaRPr>
          </a:p>
          <a:p>
            <a:pPr indent="-342900" lvl="1" marL="914400" rtl="0" algn="l">
              <a:spcBef>
                <a:spcPts val="0"/>
              </a:spcBef>
              <a:spcAft>
                <a:spcPts val="0"/>
              </a:spcAft>
              <a:buClr>
                <a:srgbClr val="6C6F73"/>
              </a:buClr>
              <a:buSzPts val="1800"/>
              <a:buFont typeface="Raleway"/>
              <a:buChar char="○"/>
            </a:pPr>
            <a:r>
              <a:rPr lang="en" sz="1800">
                <a:solidFill>
                  <a:srgbClr val="6C6F73"/>
                </a:solidFill>
                <a:highlight>
                  <a:srgbClr val="FFFFFF"/>
                </a:highlight>
                <a:latin typeface="Raleway"/>
                <a:ea typeface="Raleway"/>
                <a:cs typeface="Raleway"/>
                <a:sym typeface="Raleway"/>
              </a:rPr>
              <a:t>Cicero </a:t>
            </a:r>
            <a:endParaRPr sz="1800">
              <a:solidFill>
                <a:srgbClr val="6C6F73"/>
              </a:solidFill>
              <a:highlight>
                <a:srgbClr val="FFFFFF"/>
              </a:highlight>
              <a:latin typeface="Raleway"/>
              <a:ea typeface="Raleway"/>
              <a:cs typeface="Raleway"/>
              <a:sym typeface="Raleway"/>
            </a:endParaRPr>
          </a:p>
          <a:p>
            <a:pPr indent="-330200" lvl="2" marL="13716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most famous for creating the five canons of rhetoric, a </a:t>
            </a:r>
            <a:r>
              <a:rPr lang="en" sz="1600">
                <a:solidFill>
                  <a:srgbClr val="2595FF"/>
                </a:solidFill>
                <a:highlight>
                  <a:srgbClr val="FFFFFF"/>
                </a:highlight>
                <a:uFill>
                  <a:noFill/>
                </a:uFill>
                <a:latin typeface="Raleway"/>
                <a:ea typeface="Raleway"/>
                <a:cs typeface="Raleway"/>
                <a:sym typeface="Raleway"/>
                <a:hlinkClick r:id="rId4">
                  <a:extLst>
                    <a:ext uri="{A12FA001-AC4F-418D-AE19-62706E023703}">
                      <ahyp:hlinkClr val="tx"/>
                    </a:ext>
                  </a:extLst>
                </a:hlinkClick>
              </a:rPr>
              <a:t>five-step process</a:t>
            </a:r>
            <a:r>
              <a:rPr lang="en" sz="1600">
                <a:solidFill>
                  <a:srgbClr val="6C6F73"/>
                </a:solidFill>
                <a:highlight>
                  <a:srgbClr val="FFFFFF"/>
                </a:highlight>
                <a:latin typeface="Raleway"/>
                <a:ea typeface="Raleway"/>
                <a:cs typeface="Raleway"/>
                <a:sym typeface="Raleway"/>
              </a:rPr>
              <a:t> for developing a persuasive speech that we still use to teach public speaking today</a:t>
            </a:r>
            <a:endParaRPr sz="1600">
              <a:solidFill>
                <a:srgbClr val="6C6F73"/>
              </a:solidFill>
              <a:highlight>
                <a:srgbClr val="FFFFFF"/>
              </a:highlight>
              <a:latin typeface="Raleway"/>
              <a:ea typeface="Raleway"/>
              <a:cs typeface="Raleway"/>
              <a:sym typeface="Raleway"/>
            </a:endParaRPr>
          </a:p>
          <a:p>
            <a:pPr indent="0" lvl="0" marL="0" rtl="0" algn="l">
              <a:spcBef>
                <a:spcPts val="1100"/>
              </a:spcBef>
              <a:spcAft>
                <a:spcPts val="12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0"/>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Brief History of Public Speaking</a:t>
            </a:r>
            <a:endParaRPr/>
          </a:p>
        </p:txBody>
      </p:sp>
      <p:sp>
        <p:nvSpPr>
          <p:cNvPr id="107" name="Google Shape;107;p20"/>
          <p:cNvSpPr txBox="1"/>
          <p:nvPr>
            <p:ph idx="1" type="body"/>
          </p:nvPr>
        </p:nvSpPr>
        <p:spPr>
          <a:xfrm>
            <a:off x="311700" y="1152475"/>
            <a:ext cx="8520600" cy="39909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6C6F73"/>
              </a:buClr>
              <a:buSzPts val="2000"/>
              <a:buFont typeface="Raleway"/>
              <a:buChar char="★"/>
            </a:pPr>
            <a:r>
              <a:rPr lang="en" sz="2000">
                <a:solidFill>
                  <a:srgbClr val="6C6F73"/>
                </a:solidFill>
                <a:highlight>
                  <a:srgbClr val="FFFFFF"/>
                </a:highlight>
                <a:latin typeface="Raleway"/>
                <a:ea typeface="Raleway"/>
                <a:cs typeface="Raleway"/>
                <a:sym typeface="Raleway"/>
              </a:rPr>
              <a:t>Rhetoric</a:t>
            </a:r>
            <a:endParaRPr sz="20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to rally the citizens into conformity </a:t>
            </a:r>
            <a:endParaRPr sz="16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the capacity to persuade people</a:t>
            </a:r>
            <a:endParaRPr sz="1600">
              <a:solidFill>
                <a:srgbClr val="6C6F73"/>
              </a:solidFill>
              <a:highlight>
                <a:srgbClr val="FFFFFF"/>
              </a:highlight>
              <a:latin typeface="Raleway"/>
              <a:ea typeface="Raleway"/>
              <a:cs typeface="Raleway"/>
              <a:sym typeface="Raleway"/>
            </a:endParaRPr>
          </a:p>
          <a:p>
            <a:pPr indent="-330200" lvl="1" marL="9144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3 strategies</a:t>
            </a:r>
            <a:endParaRPr sz="1600">
              <a:solidFill>
                <a:srgbClr val="6C6F73"/>
              </a:solidFill>
              <a:highlight>
                <a:srgbClr val="FFFFFF"/>
              </a:highlight>
              <a:latin typeface="Raleway"/>
              <a:ea typeface="Raleway"/>
              <a:cs typeface="Raleway"/>
              <a:sym typeface="Raleway"/>
            </a:endParaRPr>
          </a:p>
          <a:p>
            <a:pPr indent="-323850" lvl="2" marL="1371600" rtl="0" algn="l">
              <a:spcBef>
                <a:spcPts val="0"/>
              </a:spcBef>
              <a:spcAft>
                <a:spcPts val="0"/>
              </a:spcAft>
              <a:buClr>
                <a:srgbClr val="6C6F73"/>
              </a:buClr>
              <a:buSzPts val="1500"/>
              <a:buFont typeface="Raleway"/>
              <a:buChar char="■"/>
            </a:pPr>
            <a:r>
              <a:rPr lang="en" sz="1500">
                <a:solidFill>
                  <a:srgbClr val="6C6F73"/>
                </a:solidFill>
                <a:highlight>
                  <a:srgbClr val="FFFFFF"/>
                </a:highlight>
                <a:latin typeface="Raleway"/>
                <a:ea typeface="Raleway"/>
                <a:cs typeface="Raleway"/>
                <a:sym typeface="Raleway"/>
              </a:rPr>
              <a:t>Ethos</a:t>
            </a:r>
            <a:endParaRPr sz="1500">
              <a:solidFill>
                <a:srgbClr val="6C6F73"/>
              </a:solidFill>
              <a:highlight>
                <a:srgbClr val="FFFFFF"/>
              </a:highlight>
              <a:latin typeface="Raleway"/>
              <a:ea typeface="Raleway"/>
              <a:cs typeface="Raleway"/>
              <a:sym typeface="Raleway"/>
            </a:endParaRPr>
          </a:p>
          <a:p>
            <a:pPr indent="-323850" lvl="3" marL="1828800" rtl="0" algn="l">
              <a:spcBef>
                <a:spcPts val="0"/>
              </a:spcBef>
              <a:spcAft>
                <a:spcPts val="0"/>
              </a:spcAft>
              <a:buClr>
                <a:srgbClr val="6C6F73"/>
              </a:buClr>
              <a:buSzPts val="1500"/>
              <a:buFont typeface="Raleway"/>
              <a:buChar char="●"/>
            </a:pPr>
            <a:r>
              <a:rPr lang="en" sz="1500">
                <a:solidFill>
                  <a:srgbClr val="6C6F73"/>
                </a:solidFill>
                <a:highlight>
                  <a:srgbClr val="FFFFFF"/>
                </a:highlight>
                <a:latin typeface="Raleway"/>
                <a:ea typeface="Raleway"/>
                <a:cs typeface="Raleway"/>
                <a:sym typeface="Raleway"/>
              </a:rPr>
              <a:t>source is credible and the speaker is an authority on the subject matter </a:t>
            </a:r>
            <a:endParaRPr sz="1500">
              <a:solidFill>
                <a:srgbClr val="6C6F73"/>
              </a:solidFill>
              <a:highlight>
                <a:srgbClr val="FFFFFF"/>
              </a:highlight>
              <a:latin typeface="Raleway"/>
              <a:ea typeface="Raleway"/>
              <a:cs typeface="Raleway"/>
              <a:sym typeface="Raleway"/>
            </a:endParaRPr>
          </a:p>
          <a:p>
            <a:pPr indent="-323850" lvl="2" marL="1371600" rtl="0" algn="l">
              <a:spcBef>
                <a:spcPts val="0"/>
              </a:spcBef>
              <a:spcAft>
                <a:spcPts val="0"/>
              </a:spcAft>
              <a:buClr>
                <a:srgbClr val="6C6F73"/>
              </a:buClr>
              <a:buSzPts val="1500"/>
              <a:buFont typeface="Raleway"/>
              <a:buChar char="■"/>
            </a:pPr>
            <a:r>
              <a:rPr lang="en" sz="1500">
                <a:solidFill>
                  <a:srgbClr val="6C6F73"/>
                </a:solidFill>
                <a:highlight>
                  <a:srgbClr val="FFFFFF"/>
                </a:highlight>
                <a:latin typeface="Raleway"/>
                <a:ea typeface="Raleway"/>
                <a:cs typeface="Raleway"/>
                <a:sym typeface="Raleway"/>
              </a:rPr>
              <a:t>Logos</a:t>
            </a:r>
            <a:endParaRPr sz="1500">
              <a:solidFill>
                <a:srgbClr val="6C6F73"/>
              </a:solidFill>
              <a:highlight>
                <a:srgbClr val="FFFFFF"/>
              </a:highlight>
              <a:latin typeface="Raleway"/>
              <a:ea typeface="Raleway"/>
              <a:cs typeface="Raleway"/>
              <a:sym typeface="Raleway"/>
            </a:endParaRPr>
          </a:p>
          <a:p>
            <a:pPr indent="-323850" lvl="3" marL="1828800" rtl="0" algn="l">
              <a:spcBef>
                <a:spcPts val="0"/>
              </a:spcBef>
              <a:spcAft>
                <a:spcPts val="0"/>
              </a:spcAft>
              <a:buClr>
                <a:srgbClr val="6C6F73"/>
              </a:buClr>
              <a:buSzPts val="1500"/>
              <a:buFont typeface="Raleway"/>
              <a:buChar char="●"/>
            </a:pPr>
            <a:r>
              <a:rPr lang="en" sz="1500">
                <a:solidFill>
                  <a:srgbClr val="6C6F73"/>
                </a:solidFill>
                <a:highlight>
                  <a:srgbClr val="FFFFFF"/>
                </a:highlight>
                <a:latin typeface="Raleway"/>
                <a:ea typeface="Raleway"/>
                <a:cs typeface="Raleway"/>
                <a:sym typeface="Raleway"/>
              </a:rPr>
              <a:t>logic and rational argument</a:t>
            </a:r>
            <a:endParaRPr sz="1500">
              <a:solidFill>
                <a:srgbClr val="6C6F73"/>
              </a:solidFill>
              <a:highlight>
                <a:srgbClr val="FFFFFF"/>
              </a:highlight>
              <a:latin typeface="Raleway"/>
              <a:ea typeface="Raleway"/>
              <a:cs typeface="Raleway"/>
              <a:sym typeface="Raleway"/>
            </a:endParaRPr>
          </a:p>
          <a:p>
            <a:pPr indent="-323850" lvl="2" marL="1371600" rtl="0" algn="l">
              <a:spcBef>
                <a:spcPts val="0"/>
              </a:spcBef>
              <a:spcAft>
                <a:spcPts val="0"/>
              </a:spcAft>
              <a:buClr>
                <a:srgbClr val="6C6F73"/>
              </a:buClr>
              <a:buSzPts val="1500"/>
              <a:buFont typeface="Raleway"/>
              <a:buChar char="■"/>
            </a:pPr>
            <a:r>
              <a:rPr lang="en" sz="1500">
                <a:solidFill>
                  <a:srgbClr val="6C6F73"/>
                </a:solidFill>
                <a:highlight>
                  <a:srgbClr val="FFFFFF"/>
                </a:highlight>
                <a:latin typeface="Raleway"/>
                <a:ea typeface="Raleway"/>
                <a:cs typeface="Raleway"/>
                <a:sym typeface="Raleway"/>
              </a:rPr>
              <a:t>Pathos</a:t>
            </a:r>
            <a:endParaRPr sz="1500">
              <a:solidFill>
                <a:srgbClr val="6C6F73"/>
              </a:solidFill>
              <a:highlight>
                <a:srgbClr val="FFFFFF"/>
              </a:highlight>
              <a:latin typeface="Raleway"/>
              <a:ea typeface="Raleway"/>
              <a:cs typeface="Raleway"/>
              <a:sym typeface="Raleway"/>
            </a:endParaRPr>
          </a:p>
          <a:p>
            <a:pPr indent="-323850" lvl="3" marL="1828800" rtl="0" algn="l">
              <a:spcBef>
                <a:spcPts val="0"/>
              </a:spcBef>
              <a:spcAft>
                <a:spcPts val="0"/>
              </a:spcAft>
              <a:buClr>
                <a:srgbClr val="6C6F73"/>
              </a:buClr>
              <a:buSzPts val="1500"/>
              <a:buFont typeface="Raleway"/>
              <a:buChar char="●"/>
            </a:pPr>
            <a:r>
              <a:rPr lang="en" sz="1500">
                <a:solidFill>
                  <a:srgbClr val="6C6F73"/>
                </a:solidFill>
                <a:highlight>
                  <a:srgbClr val="FFFFFF"/>
                </a:highlight>
                <a:latin typeface="Raleway"/>
                <a:ea typeface="Raleway"/>
                <a:cs typeface="Raleway"/>
                <a:sym typeface="Raleway"/>
              </a:rPr>
              <a:t>emotional appeal</a:t>
            </a:r>
            <a:endParaRPr sz="1500">
              <a:solidFill>
                <a:srgbClr val="6C6F73"/>
              </a:solidFill>
              <a:highlight>
                <a:srgbClr val="FFFFFF"/>
              </a:highlight>
              <a:latin typeface="Raleway"/>
              <a:ea typeface="Raleway"/>
              <a:cs typeface="Raleway"/>
              <a:sym typeface="Raleway"/>
            </a:endParaRPr>
          </a:p>
          <a:p>
            <a:pPr indent="-323850" lvl="1" marL="914400" rtl="0" algn="l">
              <a:spcBef>
                <a:spcPts val="0"/>
              </a:spcBef>
              <a:spcAft>
                <a:spcPts val="0"/>
              </a:spcAft>
              <a:buClr>
                <a:srgbClr val="6C6F73"/>
              </a:buClr>
              <a:buSzPts val="1500"/>
              <a:buFont typeface="Raleway"/>
              <a:buChar char="○"/>
            </a:pPr>
            <a:r>
              <a:rPr lang="en" sz="1500">
                <a:solidFill>
                  <a:srgbClr val="2595FF"/>
                </a:solidFill>
                <a:highlight>
                  <a:srgbClr val="FFFFFF"/>
                </a:highlight>
                <a:uFill>
                  <a:noFill/>
                </a:uFill>
                <a:latin typeface="Raleway"/>
                <a:ea typeface="Raleway"/>
                <a:cs typeface="Raleway"/>
                <a:sym typeface="Raleway"/>
                <a:hlinkClick r:id="rId3">
                  <a:extLst>
                    <a:ext uri="{A12FA001-AC4F-418D-AE19-62706E023703}">
                      <ahyp:hlinkClr val="tx"/>
                    </a:ext>
                  </a:extLst>
                </a:hlinkClick>
              </a:rPr>
              <a:t>Ethos, Pathos, Logos: 3 Pillars of Public Speaking and Persuasion</a:t>
            </a:r>
            <a:endParaRPr sz="2900">
              <a:solidFill>
                <a:srgbClr val="6C6F73"/>
              </a:solidFill>
              <a:highlight>
                <a:srgbClr val="FFFFFF"/>
              </a:highlight>
              <a:latin typeface="Raleway"/>
              <a:ea typeface="Raleway"/>
              <a:cs typeface="Raleway"/>
              <a:sym typeface="Raleway"/>
            </a:endParaRPr>
          </a:p>
          <a:p>
            <a:pPr indent="0" lvl="0" marL="0" rtl="0" algn="l">
              <a:spcBef>
                <a:spcPts val="1100"/>
              </a:spcBef>
              <a:spcAft>
                <a:spcPts val="12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1"/>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Modern Public Speaking</a:t>
            </a:r>
            <a:endParaRPr/>
          </a:p>
        </p:txBody>
      </p:sp>
      <p:sp>
        <p:nvSpPr>
          <p:cNvPr id="113" name="Google Shape;113;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Conference</a:t>
            </a:r>
            <a:endParaRPr sz="1600">
              <a:solidFill>
                <a:srgbClr val="6C6F73"/>
              </a:solidFill>
              <a:highlight>
                <a:srgbClr val="FFFFFF"/>
              </a:highlight>
              <a:latin typeface="Raleway"/>
              <a:ea typeface="Raleway"/>
              <a:cs typeface="Raleway"/>
              <a:sym typeface="Raleway"/>
            </a:endParaRPr>
          </a:p>
          <a:p>
            <a:pPr indent="-330200" lvl="0" marL="4572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Business meeting</a:t>
            </a:r>
            <a:endParaRPr sz="1600">
              <a:solidFill>
                <a:srgbClr val="6C6F73"/>
              </a:solidFill>
              <a:highlight>
                <a:srgbClr val="FFFFFF"/>
              </a:highlight>
              <a:latin typeface="Raleway"/>
              <a:ea typeface="Raleway"/>
              <a:cs typeface="Raleway"/>
              <a:sym typeface="Raleway"/>
            </a:endParaRPr>
          </a:p>
          <a:p>
            <a:pPr indent="-330200" lvl="0" marL="4572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Sales pitch</a:t>
            </a:r>
            <a:endParaRPr sz="1600">
              <a:solidFill>
                <a:srgbClr val="6C6F73"/>
              </a:solidFill>
              <a:highlight>
                <a:srgbClr val="FFFFFF"/>
              </a:highlight>
              <a:latin typeface="Raleway"/>
              <a:ea typeface="Raleway"/>
              <a:cs typeface="Raleway"/>
              <a:sym typeface="Raleway"/>
            </a:endParaRPr>
          </a:p>
          <a:p>
            <a:pPr indent="-330200" lvl="0" marL="4572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Award ceremony</a:t>
            </a:r>
            <a:endParaRPr sz="1600">
              <a:solidFill>
                <a:srgbClr val="6C6F73"/>
              </a:solidFill>
              <a:highlight>
                <a:srgbClr val="FFFFFF"/>
              </a:highlight>
              <a:latin typeface="Raleway"/>
              <a:ea typeface="Raleway"/>
              <a:cs typeface="Raleway"/>
              <a:sym typeface="Raleway"/>
            </a:endParaRPr>
          </a:p>
          <a:p>
            <a:pPr indent="-330200" lvl="0" marL="4572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Teaching </a:t>
            </a:r>
            <a:endParaRPr sz="1600">
              <a:solidFill>
                <a:srgbClr val="6C6F73"/>
              </a:solidFill>
              <a:highlight>
                <a:srgbClr val="FFFFFF"/>
              </a:highlight>
              <a:latin typeface="Raleway"/>
              <a:ea typeface="Raleway"/>
              <a:cs typeface="Raleway"/>
              <a:sym typeface="Raleway"/>
            </a:endParaRPr>
          </a:p>
          <a:p>
            <a:pPr indent="-330200" lvl="0" marL="4572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Media event</a:t>
            </a:r>
            <a:endParaRPr sz="1600">
              <a:solidFill>
                <a:srgbClr val="6C6F73"/>
              </a:solidFill>
              <a:highlight>
                <a:srgbClr val="FFFFFF"/>
              </a:highlight>
              <a:latin typeface="Raleway"/>
              <a:ea typeface="Raleway"/>
              <a:cs typeface="Raleway"/>
              <a:sym typeface="Raleway"/>
            </a:endParaRPr>
          </a:p>
          <a:p>
            <a:pPr indent="-330200" lvl="0" marL="4572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Civic or community meeting</a:t>
            </a:r>
            <a:endParaRPr sz="1600">
              <a:solidFill>
                <a:srgbClr val="6C6F73"/>
              </a:solidFill>
              <a:highlight>
                <a:srgbClr val="FFFFFF"/>
              </a:highlight>
              <a:latin typeface="Raleway"/>
              <a:ea typeface="Raleway"/>
              <a:cs typeface="Raleway"/>
              <a:sym typeface="Raleway"/>
            </a:endParaRPr>
          </a:p>
          <a:p>
            <a:pPr indent="-330200" lvl="0" marL="4572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Political event/debate</a:t>
            </a:r>
            <a:endParaRPr sz="1600">
              <a:solidFill>
                <a:srgbClr val="6C6F73"/>
              </a:solidFill>
              <a:highlight>
                <a:srgbClr val="FFFFFF"/>
              </a:highlight>
              <a:latin typeface="Raleway"/>
              <a:ea typeface="Raleway"/>
              <a:cs typeface="Raleway"/>
              <a:sym typeface="Raleway"/>
            </a:endParaRPr>
          </a:p>
          <a:p>
            <a:pPr indent="-330200" lvl="0" marL="4572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Presentation in class, club, or troop</a:t>
            </a:r>
            <a:endParaRPr sz="1600">
              <a:solidFill>
                <a:srgbClr val="6C6F73"/>
              </a:solidFill>
              <a:highlight>
                <a:srgbClr val="FFFFFF"/>
              </a:highlight>
              <a:latin typeface="Raleway"/>
              <a:ea typeface="Raleway"/>
              <a:cs typeface="Raleway"/>
              <a:sym typeface="Raleway"/>
            </a:endParaRPr>
          </a:p>
          <a:p>
            <a:pPr indent="-330200" lvl="0" marL="457200" rtl="0" algn="l">
              <a:spcBef>
                <a:spcPts val="0"/>
              </a:spcBef>
              <a:spcAft>
                <a:spcPts val="0"/>
              </a:spcAft>
              <a:buClr>
                <a:srgbClr val="6C6F73"/>
              </a:buClr>
              <a:buSzPts val="1600"/>
              <a:buFont typeface="Raleway"/>
              <a:buChar char="★"/>
            </a:pPr>
            <a:r>
              <a:rPr lang="en" sz="1600">
                <a:solidFill>
                  <a:srgbClr val="6C6F73"/>
                </a:solidFill>
                <a:highlight>
                  <a:srgbClr val="FFFFFF"/>
                </a:highlight>
                <a:latin typeface="Raleway"/>
                <a:ea typeface="Raleway"/>
                <a:cs typeface="Raleway"/>
                <a:sym typeface="Raleway"/>
              </a:rPr>
              <a:t>Social events: weddings, funerals </a:t>
            </a:r>
            <a:endParaRPr sz="1600">
              <a:solidFill>
                <a:srgbClr val="6C6F73"/>
              </a:solidFill>
              <a:highlight>
                <a:srgbClr val="FFFFFF"/>
              </a:highlight>
              <a:latin typeface="Raleway"/>
              <a:ea typeface="Raleway"/>
              <a:cs typeface="Raleway"/>
              <a:sym typeface="Raleway"/>
            </a:endParaRPr>
          </a:p>
        </p:txBody>
      </p:sp>
      <p:pic>
        <p:nvPicPr>
          <p:cNvPr id="114" name="Google Shape;114;p21"/>
          <p:cNvPicPr preferRelativeResize="0"/>
          <p:nvPr/>
        </p:nvPicPr>
        <p:blipFill>
          <a:blip r:embed="rId3">
            <a:alphaModFix/>
          </a:blip>
          <a:stretch>
            <a:fillRect/>
          </a:stretch>
        </p:blipFill>
        <p:spPr>
          <a:xfrm>
            <a:off x="5083150" y="955675"/>
            <a:ext cx="3810000" cy="3810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